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1"/>
  </p:sldMasterIdLst>
  <p:notesMasterIdLst>
    <p:notesMasterId r:id="rId13"/>
  </p:notesMasterIdLst>
  <p:sldIdLst>
    <p:sldId id="256" r:id="rId2"/>
    <p:sldId id="264" r:id="rId3"/>
    <p:sldId id="258" r:id="rId4"/>
    <p:sldId id="259" r:id="rId5"/>
    <p:sldId id="260" r:id="rId6"/>
    <p:sldId id="261" r:id="rId7"/>
    <p:sldId id="265" r:id="rId8"/>
    <p:sldId id="262" r:id="rId9"/>
    <p:sldId id="266" r:id="rId10"/>
    <p:sldId id="267" r:id="rId11"/>
    <p:sldId id="26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8005"/>
    <a:srgbClr val="006600"/>
    <a:srgbClr val="009900"/>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4" autoAdjust="0"/>
    <p:restoredTop sz="94660"/>
  </p:normalViewPr>
  <p:slideViewPr>
    <p:cSldViewPr snapToGrid="0">
      <p:cViewPr varScale="1">
        <p:scale>
          <a:sx n="107" d="100"/>
          <a:sy n="107" d="100"/>
        </p:scale>
        <p:origin x="132" y="3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5D6E5E-4C28-41F1-8C17-7D5DF161BC8A}" type="datetimeFigureOut">
              <a:rPr lang="en-US" smtClean="0"/>
              <a:t>1/19/2023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0FE3AE-506E-41E0-8420-190947B6FC56}" type="slidenum">
              <a:rPr lang="en-US" smtClean="0"/>
              <a:t>‹#›</a:t>
            </a:fld>
            <a:endParaRPr lang="en-US"/>
          </a:p>
        </p:txBody>
      </p:sp>
    </p:spTree>
    <p:extLst>
      <p:ext uri="{BB962C8B-B14F-4D97-AF65-F5344CB8AC3E}">
        <p14:creationId xmlns:p14="http://schemas.microsoft.com/office/powerpoint/2010/main" val="2286245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 application regardless of industry. Risk and Maintenance impacts everyone at some level.</a:t>
            </a:r>
          </a:p>
        </p:txBody>
      </p:sp>
      <p:sp>
        <p:nvSpPr>
          <p:cNvPr id="4" name="Slide Number Placeholder 3"/>
          <p:cNvSpPr>
            <a:spLocks noGrp="1"/>
          </p:cNvSpPr>
          <p:nvPr>
            <p:ph type="sldNum" sz="quarter" idx="5"/>
          </p:nvPr>
        </p:nvSpPr>
        <p:spPr/>
        <p:txBody>
          <a:bodyPr/>
          <a:lstStyle/>
          <a:p>
            <a:fld id="{800FE3AE-506E-41E0-8420-190947B6FC56}" type="slidenum">
              <a:rPr lang="en-US" smtClean="0"/>
              <a:t>1</a:t>
            </a:fld>
            <a:endParaRPr lang="en-US"/>
          </a:p>
        </p:txBody>
      </p:sp>
    </p:spTree>
    <p:extLst>
      <p:ext uri="{BB962C8B-B14F-4D97-AF65-F5344CB8AC3E}">
        <p14:creationId xmlns:p14="http://schemas.microsoft.com/office/powerpoint/2010/main" val="2414159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Disposable furniture vs family heirlooms.</a:t>
            </a:r>
          </a:p>
        </p:txBody>
      </p:sp>
      <p:sp>
        <p:nvSpPr>
          <p:cNvPr id="4" name="Slide Number Placeholder 3"/>
          <p:cNvSpPr>
            <a:spLocks noGrp="1"/>
          </p:cNvSpPr>
          <p:nvPr>
            <p:ph type="sldNum" sz="quarter" idx="5"/>
          </p:nvPr>
        </p:nvSpPr>
        <p:spPr/>
        <p:txBody>
          <a:bodyPr/>
          <a:lstStyle/>
          <a:p>
            <a:fld id="{800FE3AE-506E-41E0-8420-190947B6FC56}" type="slidenum">
              <a:rPr lang="en-US" smtClean="0"/>
              <a:t>10</a:t>
            </a:fld>
            <a:endParaRPr lang="en-US"/>
          </a:p>
        </p:txBody>
      </p:sp>
    </p:spTree>
    <p:extLst>
      <p:ext uri="{BB962C8B-B14F-4D97-AF65-F5344CB8AC3E}">
        <p14:creationId xmlns:p14="http://schemas.microsoft.com/office/powerpoint/2010/main" val="3934300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0FE3AE-506E-41E0-8420-190947B6FC56}" type="slidenum">
              <a:rPr lang="en-US" smtClean="0"/>
              <a:t>11</a:t>
            </a:fld>
            <a:endParaRPr lang="en-US"/>
          </a:p>
        </p:txBody>
      </p:sp>
    </p:spTree>
    <p:extLst>
      <p:ext uri="{BB962C8B-B14F-4D97-AF65-F5344CB8AC3E}">
        <p14:creationId xmlns:p14="http://schemas.microsoft.com/office/powerpoint/2010/main" val="2819153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take nothing else away about who I am…it is this 1</a:t>
            </a:r>
            <a:r>
              <a:rPr lang="en-US" baseline="30000" dirty="0"/>
              <a:t>st</a:t>
            </a:r>
            <a:r>
              <a:rPr lang="en-US" dirty="0"/>
              <a:t> line. Everything else is built from this foundation.</a:t>
            </a:r>
          </a:p>
        </p:txBody>
      </p:sp>
      <p:sp>
        <p:nvSpPr>
          <p:cNvPr id="4" name="Slide Number Placeholder 3"/>
          <p:cNvSpPr>
            <a:spLocks noGrp="1"/>
          </p:cNvSpPr>
          <p:nvPr>
            <p:ph type="sldNum" sz="quarter" idx="5"/>
          </p:nvPr>
        </p:nvSpPr>
        <p:spPr/>
        <p:txBody>
          <a:bodyPr/>
          <a:lstStyle/>
          <a:p>
            <a:fld id="{800FE3AE-506E-41E0-8420-190947B6FC56}" type="slidenum">
              <a:rPr lang="en-US" smtClean="0"/>
              <a:t>2</a:t>
            </a:fld>
            <a:endParaRPr lang="en-US"/>
          </a:p>
        </p:txBody>
      </p:sp>
    </p:spTree>
    <p:extLst>
      <p:ext uri="{BB962C8B-B14F-4D97-AF65-F5344CB8AC3E}">
        <p14:creationId xmlns:p14="http://schemas.microsoft.com/office/powerpoint/2010/main" val="1418372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clear about what we are discussing.</a:t>
            </a:r>
          </a:p>
        </p:txBody>
      </p:sp>
      <p:sp>
        <p:nvSpPr>
          <p:cNvPr id="4" name="Slide Number Placeholder 3"/>
          <p:cNvSpPr>
            <a:spLocks noGrp="1"/>
          </p:cNvSpPr>
          <p:nvPr>
            <p:ph type="sldNum" sz="quarter" idx="5"/>
          </p:nvPr>
        </p:nvSpPr>
        <p:spPr/>
        <p:txBody>
          <a:bodyPr/>
          <a:lstStyle/>
          <a:p>
            <a:fld id="{800FE3AE-506E-41E0-8420-190947B6FC56}" type="slidenum">
              <a:rPr lang="en-US" smtClean="0"/>
              <a:t>3</a:t>
            </a:fld>
            <a:endParaRPr lang="en-US"/>
          </a:p>
        </p:txBody>
      </p:sp>
    </p:spTree>
    <p:extLst>
      <p:ext uri="{BB962C8B-B14F-4D97-AF65-F5344CB8AC3E}">
        <p14:creationId xmlns:p14="http://schemas.microsoft.com/office/powerpoint/2010/main" val="450135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 oil example to include everyone.</a:t>
            </a:r>
          </a:p>
        </p:txBody>
      </p:sp>
      <p:sp>
        <p:nvSpPr>
          <p:cNvPr id="4" name="Slide Number Placeholder 3"/>
          <p:cNvSpPr>
            <a:spLocks noGrp="1"/>
          </p:cNvSpPr>
          <p:nvPr>
            <p:ph type="sldNum" sz="quarter" idx="5"/>
          </p:nvPr>
        </p:nvSpPr>
        <p:spPr/>
        <p:txBody>
          <a:bodyPr/>
          <a:lstStyle/>
          <a:p>
            <a:fld id="{800FE3AE-506E-41E0-8420-190947B6FC56}" type="slidenum">
              <a:rPr lang="en-US" smtClean="0"/>
              <a:t>4</a:t>
            </a:fld>
            <a:endParaRPr lang="en-US"/>
          </a:p>
        </p:txBody>
      </p:sp>
    </p:spTree>
    <p:extLst>
      <p:ext uri="{BB962C8B-B14F-4D97-AF65-F5344CB8AC3E}">
        <p14:creationId xmlns:p14="http://schemas.microsoft.com/office/powerpoint/2010/main" val="3825635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quotes drive home this point for me. And I have used throughout my career in leadership and management.</a:t>
            </a:r>
          </a:p>
        </p:txBody>
      </p:sp>
      <p:sp>
        <p:nvSpPr>
          <p:cNvPr id="4" name="Slide Number Placeholder 3"/>
          <p:cNvSpPr>
            <a:spLocks noGrp="1"/>
          </p:cNvSpPr>
          <p:nvPr>
            <p:ph type="sldNum" sz="quarter" idx="5"/>
          </p:nvPr>
        </p:nvSpPr>
        <p:spPr/>
        <p:txBody>
          <a:bodyPr/>
          <a:lstStyle/>
          <a:p>
            <a:fld id="{800FE3AE-506E-41E0-8420-190947B6FC56}" type="slidenum">
              <a:rPr lang="en-US" smtClean="0"/>
              <a:t>5</a:t>
            </a:fld>
            <a:endParaRPr lang="en-US"/>
          </a:p>
        </p:txBody>
      </p:sp>
    </p:spTree>
    <p:extLst>
      <p:ext uri="{BB962C8B-B14F-4D97-AF65-F5344CB8AC3E}">
        <p14:creationId xmlns:p14="http://schemas.microsoft.com/office/powerpoint/2010/main" val="297895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Goals are really at the heart and why displayed together. 6 specific areas that I believe cover every situation I have faced.</a:t>
            </a:r>
          </a:p>
        </p:txBody>
      </p:sp>
      <p:sp>
        <p:nvSpPr>
          <p:cNvPr id="4" name="Slide Number Placeholder 3"/>
          <p:cNvSpPr>
            <a:spLocks noGrp="1"/>
          </p:cNvSpPr>
          <p:nvPr>
            <p:ph type="sldNum" sz="quarter" idx="5"/>
          </p:nvPr>
        </p:nvSpPr>
        <p:spPr/>
        <p:txBody>
          <a:bodyPr/>
          <a:lstStyle/>
          <a:p>
            <a:fld id="{800FE3AE-506E-41E0-8420-190947B6FC56}" type="slidenum">
              <a:rPr lang="en-US" smtClean="0"/>
              <a:t>6</a:t>
            </a:fld>
            <a:endParaRPr lang="en-US"/>
          </a:p>
        </p:txBody>
      </p:sp>
    </p:spTree>
    <p:extLst>
      <p:ext uri="{BB962C8B-B14F-4D97-AF65-F5344CB8AC3E}">
        <p14:creationId xmlns:p14="http://schemas.microsoft.com/office/powerpoint/2010/main" val="3872202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Zero tolerance for Hot Work (cutting and welding). Special permission, drilling, and brass only (expensive, but creates very limited risk).</a:t>
            </a:r>
          </a:p>
          <a:p>
            <a:r>
              <a:rPr lang="en-US" dirty="0"/>
              <a:t>Zero tolerance for Permit Required Confined Space Entry. Zero tolerance for bin entry</a:t>
            </a:r>
          </a:p>
        </p:txBody>
      </p:sp>
      <p:sp>
        <p:nvSpPr>
          <p:cNvPr id="4" name="Slide Number Placeholder 3"/>
          <p:cNvSpPr>
            <a:spLocks noGrp="1"/>
          </p:cNvSpPr>
          <p:nvPr>
            <p:ph type="sldNum" sz="quarter" idx="5"/>
          </p:nvPr>
        </p:nvSpPr>
        <p:spPr/>
        <p:txBody>
          <a:bodyPr/>
          <a:lstStyle/>
          <a:p>
            <a:fld id="{800FE3AE-506E-41E0-8420-190947B6FC56}" type="slidenum">
              <a:rPr lang="en-US" smtClean="0"/>
              <a:t>7</a:t>
            </a:fld>
            <a:endParaRPr lang="en-US"/>
          </a:p>
        </p:txBody>
      </p:sp>
    </p:spTree>
    <p:extLst>
      <p:ext uri="{BB962C8B-B14F-4D97-AF65-F5344CB8AC3E}">
        <p14:creationId xmlns:p14="http://schemas.microsoft.com/office/powerpoint/2010/main" val="4134688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Disposable furniture vs family heirlooms.</a:t>
            </a:r>
          </a:p>
        </p:txBody>
      </p:sp>
      <p:sp>
        <p:nvSpPr>
          <p:cNvPr id="4" name="Slide Number Placeholder 3"/>
          <p:cNvSpPr>
            <a:spLocks noGrp="1"/>
          </p:cNvSpPr>
          <p:nvPr>
            <p:ph type="sldNum" sz="quarter" idx="5"/>
          </p:nvPr>
        </p:nvSpPr>
        <p:spPr/>
        <p:txBody>
          <a:bodyPr/>
          <a:lstStyle/>
          <a:p>
            <a:fld id="{800FE3AE-506E-41E0-8420-190947B6FC56}" type="slidenum">
              <a:rPr lang="en-US" smtClean="0"/>
              <a:t>8</a:t>
            </a:fld>
            <a:endParaRPr lang="en-US"/>
          </a:p>
        </p:txBody>
      </p:sp>
    </p:spTree>
    <p:extLst>
      <p:ext uri="{BB962C8B-B14F-4D97-AF65-F5344CB8AC3E}">
        <p14:creationId xmlns:p14="http://schemas.microsoft.com/office/powerpoint/2010/main" val="259248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Liquid fertilizer tanks example</a:t>
            </a:r>
          </a:p>
        </p:txBody>
      </p:sp>
      <p:sp>
        <p:nvSpPr>
          <p:cNvPr id="4" name="Slide Number Placeholder 3"/>
          <p:cNvSpPr>
            <a:spLocks noGrp="1"/>
          </p:cNvSpPr>
          <p:nvPr>
            <p:ph type="sldNum" sz="quarter" idx="5"/>
          </p:nvPr>
        </p:nvSpPr>
        <p:spPr/>
        <p:txBody>
          <a:bodyPr/>
          <a:lstStyle/>
          <a:p>
            <a:fld id="{800FE3AE-506E-41E0-8420-190947B6FC56}" type="slidenum">
              <a:rPr lang="en-US" smtClean="0"/>
              <a:t>9</a:t>
            </a:fld>
            <a:endParaRPr lang="en-US"/>
          </a:p>
        </p:txBody>
      </p:sp>
    </p:spTree>
    <p:extLst>
      <p:ext uri="{BB962C8B-B14F-4D97-AF65-F5344CB8AC3E}">
        <p14:creationId xmlns:p14="http://schemas.microsoft.com/office/powerpoint/2010/main" val="731000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B052-A59B-4AE3-A89A-E7748630C15B}"/>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BDA9EC4-FEA9-41D2-BE8D-F709F01D3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E155CF-52F5-4879-B7F3-D05812AC4A6D}"/>
              </a:ext>
            </a:extLst>
          </p:cNvPr>
          <p:cNvSpPr>
            <a:spLocks noGrp="1"/>
          </p:cNvSpPr>
          <p:nvPr>
            <p:ph type="dt" sz="half" idx="10"/>
          </p:nvPr>
        </p:nvSpPr>
        <p:spPr/>
        <p:txBody>
          <a:bodyPr/>
          <a:lstStyle/>
          <a:p>
            <a:fld id="{AA70F276-1833-4A75-9C1D-A56E2295A68D}" type="datetimeFigureOut">
              <a:rPr lang="en-US" smtClean="0"/>
              <a:t>1/19/2023</a:t>
            </a:fld>
            <a:endParaRPr lang="en-US"/>
          </a:p>
        </p:txBody>
      </p:sp>
      <p:sp>
        <p:nvSpPr>
          <p:cNvPr id="5" name="Footer Placeholder 4">
            <a:extLst>
              <a:ext uri="{FF2B5EF4-FFF2-40B4-BE49-F238E27FC236}">
                <a16:creationId xmlns:a16="http://schemas.microsoft.com/office/drawing/2014/main" id="{80D053AC-61ED-4C2F-90BF-D4A9165451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B2ED7-A198-4613-B8C9-EE02BAE24FA4}"/>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079371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B47DD-81F8-4128-9E50-04A9F2D3DC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564D1-2B83-4C0F-ACBA-E91472C50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1D7D-D2EC-4ADB-9C65-191DEC82DDF4}"/>
              </a:ext>
            </a:extLst>
          </p:cNvPr>
          <p:cNvSpPr>
            <a:spLocks noGrp="1"/>
          </p:cNvSpPr>
          <p:nvPr>
            <p:ph type="dt" sz="half" idx="10"/>
          </p:nvPr>
        </p:nvSpPr>
        <p:spPr/>
        <p:txBody>
          <a:bodyPr/>
          <a:lstStyle/>
          <a:p>
            <a:fld id="{AA70F276-1833-4A75-9C1D-A56E2295A68D}" type="datetimeFigureOut">
              <a:rPr lang="en-US" smtClean="0"/>
              <a:t>1/19/2023</a:t>
            </a:fld>
            <a:endParaRPr lang="en-US"/>
          </a:p>
        </p:txBody>
      </p:sp>
      <p:sp>
        <p:nvSpPr>
          <p:cNvPr id="5" name="Footer Placeholder 4">
            <a:extLst>
              <a:ext uri="{FF2B5EF4-FFF2-40B4-BE49-F238E27FC236}">
                <a16:creationId xmlns:a16="http://schemas.microsoft.com/office/drawing/2014/main" id="{534CB571-86F9-474A-826A-75CC21C883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384F5F-50E6-4BB9-B848-EE2302C02ABE}"/>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328970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3F08DF-1C0D-4F53-A3AB-95D7B55FA063}"/>
              </a:ext>
            </a:extLst>
          </p:cNvPr>
          <p:cNvSpPr>
            <a:spLocks noGrp="1"/>
          </p:cNvSpPr>
          <p:nvPr>
            <p:ph type="title" orient="vert"/>
          </p:nvPr>
        </p:nvSpPr>
        <p:spPr>
          <a:xfrm>
            <a:off x="8724900" y="761999"/>
            <a:ext cx="2628900" cy="54149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0D3BBD-C494-4E94-B189-319802A93E38}"/>
              </a:ext>
            </a:extLst>
          </p:cNvPr>
          <p:cNvSpPr>
            <a:spLocks noGrp="1"/>
          </p:cNvSpPr>
          <p:nvPr>
            <p:ph type="body" orient="vert" idx="1"/>
          </p:nvPr>
        </p:nvSpPr>
        <p:spPr>
          <a:xfrm>
            <a:off x="838200" y="761999"/>
            <a:ext cx="7734300" cy="541496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63C0BD9-4BED-43D3-852F-B74B949A2287}"/>
              </a:ext>
            </a:extLst>
          </p:cNvPr>
          <p:cNvSpPr>
            <a:spLocks noGrp="1"/>
          </p:cNvSpPr>
          <p:nvPr>
            <p:ph type="dt" sz="half" idx="10"/>
          </p:nvPr>
        </p:nvSpPr>
        <p:spPr/>
        <p:txBody>
          <a:bodyPr/>
          <a:lstStyle/>
          <a:p>
            <a:fld id="{AA70F276-1833-4A75-9C1D-A56E2295A68D}" type="datetimeFigureOut">
              <a:rPr lang="en-US" smtClean="0"/>
              <a:t>1/19/2023</a:t>
            </a:fld>
            <a:endParaRPr lang="en-US"/>
          </a:p>
        </p:txBody>
      </p:sp>
      <p:sp>
        <p:nvSpPr>
          <p:cNvPr id="5" name="Footer Placeholder 4">
            <a:extLst>
              <a:ext uri="{FF2B5EF4-FFF2-40B4-BE49-F238E27FC236}">
                <a16:creationId xmlns:a16="http://schemas.microsoft.com/office/drawing/2014/main" id="{BB7811DC-C725-4462-B622-DB96A89876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C42D06-438F-4150-9238-E2FAEE5E28D9}"/>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778977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1pPr>
              <a:buFont typeface="Wingdings" panose="05000000000000000000" pitchFamily="2" charset="2"/>
              <a:buChar char="§"/>
              <a:defRPr/>
            </a:lvl1pPr>
            <a:lvl2pPr marL="685800" indent="-228600">
              <a:buFont typeface="Wingdings" panose="05000000000000000000" pitchFamily="2" charset="2"/>
              <a:buChar char="§"/>
              <a:defRPr/>
            </a:lvl2pPr>
            <a:lvl3pPr>
              <a:buFont typeface="Wingdings" panose="05000000000000000000" pitchFamily="2" charset="2"/>
              <a:buChar char="§"/>
              <a:defRPr/>
            </a:lvl3pPr>
            <a:lvl4pPr marL="1600200" indent="-228600">
              <a:buFont typeface="Wingdings" panose="05000000000000000000" pitchFamily="2" charset="2"/>
              <a:buChar char="§"/>
              <a:defRPr/>
            </a:lvl4pPr>
            <a:lvl5pP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fld id="{AA70F276-1833-4A75-9C1D-A56E2295A68D}" type="datetimeFigureOut">
              <a:rPr lang="en-US" smtClean="0"/>
              <a:t>1/19/2023</a:t>
            </a:fld>
            <a:endParaRPr lang="en-US"/>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307547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BD03-9D57-48E9-8B43-688B72997276}"/>
              </a:ext>
            </a:extLst>
          </p:cNvPr>
          <p:cNvSpPr>
            <a:spLocks noGrp="1"/>
          </p:cNvSpPr>
          <p:nvPr>
            <p:ph type="title"/>
          </p:nvPr>
        </p:nvSpPr>
        <p:spPr>
          <a:xfrm>
            <a:off x="831850" y="1709738"/>
            <a:ext cx="10515600" cy="2852737"/>
          </a:xfrm>
        </p:spPr>
        <p:txBody>
          <a:bodyPr anchor="b"/>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3F376C-8A2F-4BE5-9669-4A6DA21B77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54893-212E-4450-8F7A-27256B31F9FB}"/>
              </a:ext>
            </a:extLst>
          </p:cNvPr>
          <p:cNvSpPr>
            <a:spLocks noGrp="1"/>
          </p:cNvSpPr>
          <p:nvPr>
            <p:ph type="dt" sz="half" idx="10"/>
          </p:nvPr>
        </p:nvSpPr>
        <p:spPr/>
        <p:txBody>
          <a:bodyPr/>
          <a:lstStyle/>
          <a:p>
            <a:fld id="{AA70F276-1833-4A75-9C1D-A56E2295A68D}" type="datetimeFigureOut">
              <a:rPr lang="en-US" smtClean="0"/>
              <a:t>1/19/2023</a:t>
            </a:fld>
            <a:endParaRPr lang="en-US"/>
          </a:p>
        </p:txBody>
      </p:sp>
      <p:sp>
        <p:nvSpPr>
          <p:cNvPr id="5" name="Footer Placeholder 4">
            <a:extLst>
              <a:ext uri="{FF2B5EF4-FFF2-40B4-BE49-F238E27FC236}">
                <a16:creationId xmlns:a16="http://schemas.microsoft.com/office/drawing/2014/main" id="{600E881A-3958-44A9-9EDB-D86F4E4144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EDBC4F-D9B8-4BFA-BE4F-D4B9B739D1BA}"/>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041650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8777-C460-4649-8822-CA943386D06D}"/>
              </a:ext>
            </a:extLst>
          </p:cNvPr>
          <p:cNvSpPr>
            <a:spLocks noGrp="1"/>
          </p:cNvSpPr>
          <p:nvPr>
            <p:ph type="title"/>
          </p:nvPr>
        </p:nvSpPr>
        <p:spPr/>
        <p:txBody>
          <a:bodyPr/>
          <a:lstStyle>
            <a:lvl1pPr>
              <a:defRPr sz="4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FDF69E6-1094-437B-AA7E-0E21B7136CCA}"/>
              </a:ext>
            </a:extLst>
          </p:cNvPr>
          <p:cNvSpPr>
            <a:spLocks noGrp="1"/>
          </p:cNvSpPr>
          <p:nvPr>
            <p:ph sz="half" idx="1"/>
          </p:nvPr>
        </p:nvSpPr>
        <p:spPr>
          <a:xfrm>
            <a:off x="838200" y="2057399"/>
            <a:ext cx="5181600" cy="4119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20BC963-4591-4BE3-AE63-4999A13C5054}"/>
              </a:ext>
            </a:extLst>
          </p:cNvPr>
          <p:cNvSpPr>
            <a:spLocks noGrp="1"/>
          </p:cNvSpPr>
          <p:nvPr>
            <p:ph sz="half" idx="2"/>
          </p:nvPr>
        </p:nvSpPr>
        <p:spPr>
          <a:xfrm>
            <a:off x="6172200" y="2057399"/>
            <a:ext cx="5181600"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4D5BB-DB84-4266-9B4F-E65CCFE5B310}"/>
              </a:ext>
            </a:extLst>
          </p:cNvPr>
          <p:cNvSpPr>
            <a:spLocks noGrp="1"/>
          </p:cNvSpPr>
          <p:nvPr>
            <p:ph type="dt" sz="half" idx="10"/>
          </p:nvPr>
        </p:nvSpPr>
        <p:spPr/>
        <p:txBody>
          <a:bodyPr/>
          <a:lstStyle/>
          <a:p>
            <a:fld id="{AA70F276-1833-4A75-9C1D-A56E2295A68D}" type="datetimeFigureOut">
              <a:rPr lang="en-US" smtClean="0"/>
              <a:t>1/19/2023</a:t>
            </a:fld>
            <a:endParaRPr lang="en-US"/>
          </a:p>
        </p:txBody>
      </p:sp>
      <p:sp>
        <p:nvSpPr>
          <p:cNvPr id="6" name="Footer Placeholder 5">
            <a:extLst>
              <a:ext uri="{FF2B5EF4-FFF2-40B4-BE49-F238E27FC236}">
                <a16:creationId xmlns:a16="http://schemas.microsoft.com/office/drawing/2014/main" id="{891A99B5-D493-4AB1-AF24-6660540D56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E178D0-5F1E-43FA-B447-53501EDD17C0}"/>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517703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839788" y="668338"/>
            <a:ext cx="10515600" cy="1084262"/>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839788" y="1828800"/>
            <a:ext cx="5157787"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2743199"/>
            <a:ext cx="5157787" cy="34464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6172200" y="1828800"/>
            <a:ext cx="5183188"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6172200" y="2743199"/>
            <a:ext cx="5183188" cy="3446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fld id="{AA70F276-1833-4A75-9C1D-A56E2295A68D}" type="datetimeFigureOut">
              <a:rPr lang="en-US" smtClean="0"/>
              <a:t>1/19/2023</a:t>
            </a:fld>
            <a:endParaRPr lang="en-US"/>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611099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fld id="{AA70F276-1833-4A75-9C1D-A56E2295A68D}" type="datetimeFigureOut">
              <a:rPr lang="en-US" smtClean="0"/>
              <a:t>1/19/2023</a:t>
            </a:fld>
            <a:endParaRPr lang="en-US"/>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803836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fld id="{AA70F276-1833-4A75-9C1D-A56E2295A68D}" type="datetimeFigureOut">
              <a:rPr lang="en-US" smtClean="0"/>
              <a:t>1/19/2023</a:t>
            </a:fld>
            <a:endParaRPr lang="en-US"/>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28661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0DAA-DDE3-4C9C-8171-385A3DAC81CF}"/>
              </a:ext>
            </a:extLst>
          </p:cNvPr>
          <p:cNvSpPr>
            <a:spLocks noGrp="1"/>
          </p:cNvSpPr>
          <p:nvPr>
            <p:ph type="title"/>
          </p:nvPr>
        </p:nvSpPr>
        <p:spPr>
          <a:xfrm>
            <a:off x="839788" y="685800"/>
            <a:ext cx="3932237" cy="13716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AAF73DB2-BD72-4F5E-9CA2-197343A0908A}"/>
              </a:ext>
            </a:extLst>
          </p:cNvPr>
          <p:cNvSpPr>
            <a:spLocks noGrp="1"/>
          </p:cNvSpPr>
          <p:nvPr>
            <p:ph idx="1"/>
          </p:nvPr>
        </p:nvSpPr>
        <p:spPr>
          <a:xfrm>
            <a:off x="5183188" y="685801"/>
            <a:ext cx="6172200" cy="5175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1F01536-2B0A-42A2-827E-2EB2C324A5FE}"/>
              </a:ext>
            </a:extLst>
          </p:cNvPr>
          <p:cNvSpPr>
            <a:spLocks noGrp="1"/>
          </p:cNvSpPr>
          <p:nvPr>
            <p:ph type="body" sz="half" idx="2"/>
          </p:nvPr>
        </p:nvSpPr>
        <p:spPr>
          <a:xfrm>
            <a:off x="839788" y="2209800"/>
            <a:ext cx="3932237"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722CD09-61EF-4733-831C-5B133DAE1F4C}"/>
              </a:ext>
            </a:extLst>
          </p:cNvPr>
          <p:cNvSpPr>
            <a:spLocks noGrp="1"/>
          </p:cNvSpPr>
          <p:nvPr>
            <p:ph type="dt" sz="half" idx="10"/>
          </p:nvPr>
        </p:nvSpPr>
        <p:spPr/>
        <p:txBody>
          <a:bodyPr/>
          <a:lstStyle/>
          <a:p>
            <a:fld id="{AA70F276-1833-4A75-9C1D-A56E2295A68D}" type="datetimeFigureOut">
              <a:rPr lang="en-US" smtClean="0"/>
              <a:t>1/19/2023</a:t>
            </a:fld>
            <a:endParaRPr lang="en-US"/>
          </a:p>
        </p:txBody>
      </p:sp>
      <p:sp>
        <p:nvSpPr>
          <p:cNvPr id="6" name="Footer Placeholder 5">
            <a:extLst>
              <a:ext uri="{FF2B5EF4-FFF2-40B4-BE49-F238E27FC236}">
                <a16:creationId xmlns:a16="http://schemas.microsoft.com/office/drawing/2014/main" id="{5B109FCF-96E4-4EBF-AAFB-5E9AD22A68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E381A6-E580-49A4-989C-EF4A54F83B45}"/>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499604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FA6E-F719-4613-8815-591471E722E5}"/>
              </a:ext>
            </a:extLst>
          </p:cNvPr>
          <p:cNvSpPr>
            <a:spLocks noGrp="1"/>
          </p:cNvSpPr>
          <p:nvPr>
            <p:ph type="title"/>
          </p:nvPr>
        </p:nvSpPr>
        <p:spPr>
          <a:xfrm>
            <a:off x="839788" y="685800"/>
            <a:ext cx="3932237" cy="13716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54384F3-CDE0-4329-B76D-45AAC94B04A8}"/>
              </a:ext>
            </a:extLst>
          </p:cNvPr>
          <p:cNvSpPr>
            <a:spLocks noGrp="1"/>
          </p:cNvSpPr>
          <p:nvPr>
            <p:ph type="pic" idx="1"/>
          </p:nvPr>
        </p:nvSpPr>
        <p:spPr>
          <a:xfrm>
            <a:off x="5183188" y="685801"/>
            <a:ext cx="6172200" cy="5175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9A9D7EB-40DA-460F-A48A-3E6D5E5612E7}"/>
              </a:ext>
            </a:extLst>
          </p:cNvPr>
          <p:cNvSpPr>
            <a:spLocks noGrp="1"/>
          </p:cNvSpPr>
          <p:nvPr>
            <p:ph type="body" sz="half" idx="2"/>
          </p:nvPr>
        </p:nvSpPr>
        <p:spPr>
          <a:xfrm>
            <a:off x="839788" y="2209800"/>
            <a:ext cx="3932237"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E56944C-E229-457E-868E-C48FF47DA37A}"/>
              </a:ext>
            </a:extLst>
          </p:cNvPr>
          <p:cNvSpPr>
            <a:spLocks noGrp="1"/>
          </p:cNvSpPr>
          <p:nvPr>
            <p:ph type="dt" sz="half" idx="10"/>
          </p:nvPr>
        </p:nvSpPr>
        <p:spPr/>
        <p:txBody>
          <a:bodyPr/>
          <a:lstStyle/>
          <a:p>
            <a:fld id="{AA70F276-1833-4A75-9C1D-A56E2295A68D}" type="datetimeFigureOut">
              <a:rPr lang="en-US" smtClean="0"/>
              <a:t>1/19/2023</a:t>
            </a:fld>
            <a:endParaRPr lang="en-US"/>
          </a:p>
        </p:txBody>
      </p:sp>
      <p:sp>
        <p:nvSpPr>
          <p:cNvPr id="6" name="Footer Placeholder 5">
            <a:extLst>
              <a:ext uri="{FF2B5EF4-FFF2-40B4-BE49-F238E27FC236}">
                <a16:creationId xmlns:a16="http://schemas.microsoft.com/office/drawing/2014/main" id="{CC7115FE-359F-46EA-A3C8-0D18544E34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165D17-3010-4FF5-9071-5CCD3E6995D6}"/>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526451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DD7EAFE6-2BB9-41FB-9CF4-588CFC708774}"/>
              </a:ext>
            </a:extLst>
          </p:cNvPr>
          <p:cNvSpPr/>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838200" y="68103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838200" y="2178657"/>
            <a:ext cx="10515600" cy="399830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838200" y="6429375"/>
            <a:ext cx="2743200" cy="365125"/>
          </a:xfrm>
          <a:prstGeom prst="rect">
            <a:avLst/>
          </a:prstGeom>
        </p:spPr>
        <p:txBody>
          <a:bodyPr vert="horz" lIns="91440" tIns="45720" rIns="91440" bIns="45720" rtlCol="0" anchor="ctr"/>
          <a:lstStyle>
            <a:lvl1pPr algn="l">
              <a:defRPr sz="900" cap="all" spc="150" baseline="0">
                <a:solidFill>
                  <a:srgbClr val="FFFFFF"/>
                </a:solidFill>
              </a:defRPr>
            </a:lvl1pPr>
          </a:lstStyle>
          <a:p>
            <a:fld id="{AA70F276-1833-4A75-9C1D-A56E2295A68D}" type="datetimeFigureOut">
              <a:rPr lang="en-US" smtClean="0"/>
              <a:pPr/>
              <a:t>1/19/2023</a:t>
            </a:fld>
            <a:endParaRPr lang="en-US" dirty="0"/>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038600" y="6429375"/>
            <a:ext cx="4114800" cy="365125"/>
          </a:xfrm>
          <a:prstGeom prst="rect">
            <a:avLst/>
          </a:prstGeom>
        </p:spPr>
        <p:txBody>
          <a:bodyPr vert="horz" lIns="91440" tIns="45720" rIns="91440" bIns="45720" rtlCol="0" anchor="ctr"/>
          <a:lstStyle>
            <a:lvl1pPr algn="ctr">
              <a:defRPr sz="900" cap="all" spc="150" baseline="0">
                <a:solidFill>
                  <a:srgbClr val="FFFFFF"/>
                </a:solidFill>
              </a:defRPr>
            </a:lvl1pPr>
          </a:lstStyle>
          <a:p>
            <a:endParaRPr lang="en-US">
              <a:solidFill>
                <a:srgbClr val="FFFFFF"/>
              </a:solidFill>
            </a:endParaRP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8610600" y="6429375"/>
            <a:ext cx="2743200" cy="365125"/>
          </a:xfrm>
          <a:prstGeom prst="rect">
            <a:avLst/>
          </a:prstGeom>
        </p:spPr>
        <p:txBody>
          <a:bodyPr vert="horz" lIns="91440" tIns="45720" rIns="91440" bIns="45720" rtlCol="0" anchor="ctr"/>
          <a:lstStyle>
            <a:lvl1pPr algn="r">
              <a:defRPr sz="900" cap="all" spc="150" baseline="0">
                <a:solidFill>
                  <a:srgbClr val="FFFFFF"/>
                </a:solidFill>
              </a:defRPr>
            </a:lvl1pPr>
          </a:lstStyle>
          <a:p>
            <a:fld id="{28844951-7827-47D4-8276-7DDE1FA7D85A}" type="slidenum">
              <a:rPr lang="en-US" smtClean="0"/>
              <a:pPr/>
              <a:t>‹#›</a:t>
            </a:fld>
            <a:endParaRPr lang="en-US"/>
          </a:p>
        </p:txBody>
      </p:sp>
    </p:spTree>
    <p:extLst>
      <p:ext uri="{BB962C8B-B14F-4D97-AF65-F5344CB8AC3E}">
        <p14:creationId xmlns:p14="http://schemas.microsoft.com/office/powerpoint/2010/main" val="30938633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20" r:id="rId5"/>
    <p:sldLayoutId id="2147483725" r:id="rId6"/>
    <p:sldLayoutId id="2147483721" r:id="rId7"/>
    <p:sldLayoutId id="2147483722" r:id="rId8"/>
    <p:sldLayoutId id="2147483723" r:id="rId9"/>
    <p:sldLayoutId id="2147483724" r:id="rId10"/>
    <p:sldLayoutId id="2147483726" r:id="rId11"/>
  </p:sldLayoutIdLst>
  <p:txStyles>
    <p:titleStyle>
      <a:lvl1pPr marL="0" algn="l" defTabSz="914400" rtl="0" eaLnBrk="1" latinLnBrk="0" hangingPunct="1">
        <a:lnSpc>
          <a:spcPct val="90000"/>
        </a:lnSpc>
        <a:spcBef>
          <a:spcPct val="0"/>
        </a:spcBef>
        <a:buNone/>
        <a:defRPr lang="en-US" sz="5200" kern="1200" dirty="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p:titleStyle>
    <p:body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1pPr>
      <a:lvl2pPr marL="8001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3pPr>
      <a:lvl4pPr marL="16573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mailto:marcus@mnagsolutions.co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E1EF4E8-5513-4BF5-BC41-04645281C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3848" cap="flat">
            <a:noFill/>
            <a:prstDash val="solid"/>
            <a:miter/>
          </a:ln>
          <a:effectLst/>
        </p:spPr>
        <p:txBody>
          <a:bodyPr rtlCol="0" anchor="ctr"/>
          <a:lstStyle/>
          <a:p>
            <a:endParaRPr lang="en-US" dirty="0">
              <a:solidFill>
                <a:schemeClr val="tx1"/>
              </a:solidFill>
            </a:endParaRPr>
          </a:p>
        </p:txBody>
      </p:sp>
      <p:pic>
        <p:nvPicPr>
          <p:cNvPr id="4" name="Picture 3" descr="Digital rendering of a colored world map">
            <a:extLst>
              <a:ext uri="{FF2B5EF4-FFF2-40B4-BE49-F238E27FC236}">
                <a16:creationId xmlns:a16="http://schemas.microsoft.com/office/drawing/2014/main" id="{20763322-D8DB-768A-39E3-933B9C7736E0}"/>
              </a:ext>
            </a:extLst>
          </p:cNvPr>
          <p:cNvPicPr>
            <a:picLocks noChangeAspect="1"/>
          </p:cNvPicPr>
          <p:nvPr/>
        </p:nvPicPr>
        <p:blipFill rotWithShape="1">
          <a:blip r:embed="rId3"/>
          <a:srcRect t="9532" b="9533"/>
          <a:stretch/>
        </p:blipFill>
        <p:spPr>
          <a:xfrm>
            <a:off x="20" y="10"/>
            <a:ext cx="12191980" cy="6857989"/>
          </a:xfrm>
          <a:prstGeom prst="rect">
            <a:avLst/>
          </a:prstGeom>
        </p:spPr>
      </p:pic>
      <p:sp>
        <p:nvSpPr>
          <p:cNvPr id="40" name="Rectangle 39">
            <a:extLst>
              <a:ext uri="{FF2B5EF4-FFF2-40B4-BE49-F238E27FC236}">
                <a16:creationId xmlns:a16="http://schemas.microsoft.com/office/drawing/2014/main" id="{406D8C29-9DDA-48D0-AF70-905FDB2CE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1775"/>
            <a:ext cx="12191999" cy="5479852"/>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62C768-5035-6416-52D2-7A5E8ED584F6}"/>
              </a:ext>
            </a:extLst>
          </p:cNvPr>
          <p:cNvSpPr>
            <a:spLocks noGrp="1"/>
          </p:cNvSpPr>
          <p:nvPr>
            <p:ph type="ctrTitle"/>
          </p:nvPr>
        </p:nvSpPr>
        <p:spPr>
          <a:xfrm>
            <a:off x="1524000" y="1875766"/>
            <a:ext cx="9144000" cy="2345805"/>
          </a:xfrm>
        </p:spPr>
        <p:txBody>
          <a:bodyPr anchor="t">
            <a:normAutofit/>
          </a:bodyPr>
          <a:lstStyle/>
          <a:p>
            <a:r>
              <a:rPr lang="en-US" b="1" dirty="0">
                <a:solidFill>
                  <a:schemeClr val="accent3">
                    <a:lumMod val="20000"/>
                    <a:lumOff val="80000"/>
                  </a:schemeClr>
                </a:solidFill>
                <a:effectLst/>
                <a:latin typeface="Calibri" panose="020F0502020204030204" pitchFamily="34" charset="0"/>
                <a:ea typeface="Calibri" panose="020F0502020204030204" pitchFamily="34" charset="0"/>
              </a:rPr>
              <a:t>Risk Reduction Through Preventative Maintenance</a:t>
            </a:r>
            <a:endParaRPr lang="en-US" dirty="0">
              <a:solidFill>
                <a:schemeClr val="accent3">
                  <a:lumMod val="20000"/>
                  <a:lumOff val="80000"/>
                </a:schemeClr>
              </a:solidFill>
            </a:endParaRPr>
          </a:p>
        </p:txBody>
      </p:sp>
      <p:sp>
        <p:nvSpPr>
          <p:cNvPr id="3" name="Subtitle 2">
            <a:extLst>
              <a:ext uri="{FF2B5EF4-FFF2-40B4-BE49-F238E27FC236}">
                <a16:creationId xmlns:a16="http://schemas.microsoft.com/office/drawing/2014/main" id="{5F7B7BD6-451A-E3A0-7463-DC0281AFF46A}"/>
              </a:ext>
            </a:extLst>
          </p:cNvPr>
          <p:cNvSpPr>
            <a:spLocks noGrp="1"/>
          </p:cNvSpPr>
          <p:nvPr>
            <p:ph type="subTitle" idx="1"/>
          </p:nvPr>
        </p:nvSpPr>
        <p:spPr>
          <a:xfrm>
            <a:off x="2661068" y="4816450"/>
            <a:ext cx="5590434" cy="1642477"/>
          </a:xfrm>
        </p:spPr>
        <p:txBody>
          <a:bodyPr anchor="b">
            <a:normAutofit/>
          </a:bodyPr>
          <a:lstStyle/>
          <a:p>
            <a:r>
              <a:rPr lang="en-US" sz="2300" b="1" dirty="0">
                <a:solidFill>
                  <a:schemeClr val="tx1"/>
                </a:solidFill>
                <a:latin typeface="Calibri" panose="020F0502020204030204" pitchFamily="34" charset="0"/>
                <a:cs typeface="Calibri" panose="020F0502020204030204" pitchFamily="34" charset="0"/>
              </a:rPr>
              <a:t>Marcus Neal</a:t>
            </a:r>
          </a:p>
          <a:p>
            <a:r>
              <a:rPr lang="en-US" sz="2200" b="1" dirty="0">
                <a:solidFill>
                  <a:srgbClr val="00B050"/>
                </a:solidFill>
                <a:latin typeface="Calibri" panose="020F0502020204030204" pitchFamily="34" charset="0"/>
                <a:cs typeface="Calibri" panose="020F0502020204030204" pitchFamily="34" charset="0"/>
              </a:rPr>
              <a:t>MN AgSolutions LLC</a:t>
            </a:r>
          </a:p>
          <a:p>
            <a:r>
              <a:rPr lang="en-US" sz="2200" b="1" dirty="0">
                <a:solidFill>
                  <a:srgbClr val="FB8005"/>
                </a:solidFill>
                <a:latin typeface="Calibri" panose="020F0502020204030204" pitchFamily="34" charset="0"/>
                <a:cs typeface="Calibri" panose="020F0502020204030204" pitchFamily="34" charset="0"/>
              </a:rPr>
              <a:t>marcus@mnagsolutions.com</a:t>
            </a:r>
          </a:p>
        </p:txBody>
      </p:sp>
      <p:pic>
        <p:nvPicPr>
          <p:cNvPr id="6" name="Picture 5" descr="Logo, icon&#10;&#10;Description automatically generated">
            <a:extLst>
              <a:ext uri="{FF2B5EF4-FFF2-40B4-BE49-F238E27FC236}">
                <a16:creationId xmlns:a16="http://schemas.microsoft.com/office/drawing/2014/main" id="{ADF85109-79D0-F0CC-6A09-5213D5629F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95883"/>
            <a:ext cx="1583140" cy="1662118"/>
          </a:xfrm>
          <a:prstGeom prst="rect">
            <a:avLst/>
          </a:prstGeom>
        </p:spPr>
      </p:pic>
    </p:spTree>
    <p:extLst>
      <p:ext uri="{BB962C8B-B14F-4D97-AF65-F5344CB8AC3E}">
        <p14:creationId xmlns:p14="http://schemas.microsoft.com/office/powerpoint/2010/main" val="132080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par>
                                <p:cTn id="16" presetID="10" presetClass="entr" presetSubtype="0" fill="hold" grpId="0" nodeType="withEffect">
                                  <p:stCondLst>
                                    <p:cond delay="1000"/>
                                  </p:stCondLst>
                                  <p:iterate type="lt">
                                    <p:tmPct val="10000"/>
                                  </p:iterate>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p:bldP spid="3"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29BAC-6070-2DD7-E960-7106AA0D7BB0}"/>
              </a:ext>
            </a:extLst>
          </p:cNvPr>
          <p:cNvSpPr>
            <a:spLocks noGrp="1"/>
          </p:cNvSpPr>
          <p:nvPr>
            <p:ph type="title"/>
          </p:nvPr>
        </p:nvSpPr>
        <p:spPr/>
        <p:txBody>
          <a:bodyPr>
            <a:normAutofit/>
          </a:bodyPr>
          <a:lstStyle/>
          <a:p>
            <a:r>
              <a:rPr lang="en-US" sz="4000" dirty="0">
                <a:effectLst/>
                <a:latin typeface="Calibri" panose="020F0502020204030204" pitchFamily="34" charset="0"/>
                <a:ea typeface="Calibri" panose="020F0502020204030204" pitchFamily="34" charset="0"/>
                <a:cs typeface="Times New Roman" panose="02020603050405020304" pitchFamily="18" charset="0"/>
              </a:rPr>
              <a:t>Additional Preventative Maintenance Strategies</a:t>
            </a:r>
            <a:endParaRPr lang="en-US" sz="4000" dirty="0"/>
          </a:p>
        </p:txBody>
      </p:sp>
      <p:sp>
        <p:nvSpPr>
          <p:cNvPr id="3" name="Content Placeholder 2">
            <a:extLst>
              <a:ext uri="{FF2B5EF4-FFF2-40B4-BE49-F238E27FC236}">
                <a16:creationId xmlns:a16="http://schemas.microsoft.com/office/drawing/2014/main" id="{0A550DFB-2EC6-12EB-F2FD-A13F2A27E06A}"/>
              </a:ext>
            </a:extLst>
          </p:cNvPr>
          <p:cNvSpPr>
            <a:spLocks noGrp="1"/>
          </p:cNvSpPr>
          <p:nvPr>
            <p:ph idx="1"/>
          </p:nvPr>
        </p:nvSpPr>
        <p:spPr/>
        <p:txBody>
          <a:bodyPr>
            <a:normAutofit lnSpcReduction="10000"/>
          </a:bodyPr>
          <a:lstStyle/>
          <a:p>
            <a:r>
              <a:rPr lang="en-US" dirty="0"/>
              <a:t>Run To Failure…Seriously?</a:t>
            </a:r>
          </a:p>
          <a:p>
            <a:r>
              <a:rPr lang="en-US" dirty="0"/>
              <a:t>Develop a Risk Profile specifically for PM</a:t>
            </a:r>
          </a:p>
          <a:p>
            <a:r>
              <a:rPr lang="en-US" dirty="0"/>
              <a:t>Experience can be the best teacher!</a:t>
            </a:r>
          </a:p>
          <a:p>
            <a:r>
              <a:rPr lang="en-US" dirty="0"/>
              <a:t>Communication…and more Communication</a:t>
            </a:r>
          </a:p>
          <a:p>
            <a:r>
              <a:rPr lang="en-US" dirty="0"/>
              <a:t>Build Relationships – between people and assets</a:t>
            </a:r>
          </a:p>
          <a:p>
            <a:r>
              <a:rPr lang="en-US" dirty="0"/>
              <a:t>Risk Reduction Through Preventative Maintenance is about PEOPLE!</a:t>
            </a:r>
          </a:p>
          <a:p>
            <a:endParaRPr lang="en-US" dirty="0"/>
          </a:p>
        </p:txBody>
      </p:sp>
      <p:pic>
        <p:nvPicPr>
          <p:cNvPr id="4" name="Picture 3" descr="Logo, icon&#10;&#10;Description automatically generated">
            <a:extLst>
              <a:ext uri="{FF2B5EF4-FFF2-40B4-BE49-F238E27FC236}">
                <a16:creationId xmlns:a16="http://schemas.microsoft.com/office/drawing/2014/main" id="{B016F3CE-1C22-D49B-824C-6C41BEA67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4646" y="5679757"/>
            <a:ext cx="655677" cy="688387"/>
          </a:xfrm>
          <a:prstGeom prst="rect">
            <a:avLst/>
          </a:prstGeom>
        </p:spPr>
      </p:pic>
    </p:spTree>
    <p:extLst>
      <p:ext uri="{BB962C8B-B14F-4D97-AF65-F5344CB8AC3E}">
        <p14:creationId xmlns:p14="http://schemas.microsoft.com/office/powerpoint/2010/main" val="93120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down)">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wipe(down)">
                                      <p:cBhvr>
                                        <p:cTn id="1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39000">
              <a:schemeClr val="accent1">
                <a:lumMod val="5000"/>
                <a:lumOff val="95000"/>
              </a:schemeClr>
            </a:gs>
            <a:gs pos="6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C8445-441B-518F-217E-26A6F52243FB}"/>
              </a:ext>
            </a:extLst>
          </p:cNvPr>
          <p:cNvSpPr>
            <a:spLocks noGrp="1"/>
          </p:cNvSpPr>
          <p:nvPr>
            <p:ph type="title"/>
          </p:nvPr>
        </p:nvSpPr>
        <p:spPr>
          <a:xfrm>
            <a:off x="838200" y="1001760"/>
            <a:ext cx="10515600" cy="2117360"/>
          </a:xfrm>
        </p:spPr>
        <p:txBody>
          <a:bodyPr>
            <a:normAutofit fontScale="90000"/>
          </a:bodyPr>
          <a:lstStyle/>
          <a:p>
            <a:pPr algn="ctr"/>
            <a:r>
              <a:rPr lang="en-US" sz="5400" dirty="0">
                <a:effectLst/>
                <a:latin typeface="Calibri" panose="020F0502020204030204" pitchFamily="34" charset="0"/>
                <a:ea typeface="Calibri" panose="020F0502020204030204" pitchFamily="34" charset="0"/>
                <a:cs typeface="Times New Roman" panose="02020603050405020304" pitchFamily="18" charset="0"/>
              </a:rPr>
              <a:t>Q &amp; A</a:t>
            </a:r>
            <a:br>
              <a:rPr lang="en-US" sz="5400" dirty="0">
                <a:effectLst/>
                <a:latin typeface="Calibri" panose="020F0502020204030204" pitchFamily="34" charset="0"/>
                <a:ea typeface="Calibri" panose="020F0502020204030204" pitchFamily="34" charset="0"/>
                <a:cs typeface="Times New Roman" panose="02020603050405020304" pitchFamily="18" charset="0"/>
              </a:rPr>
            </a:br>
            <a:br>
              <a:rPr lang="en-US" sz="5400" dirty="0">
                <a:effectLst/>
                <a:latin typeface="Calibri" panose="020F0502020204030204" pitchFamily="34" charset="0"/>
                <a:ea typeface="Calibri" panose="020F0502020204030204" pitchFamily="34" charset="0"/>
                <a:cs typeface="Times New Roman" panose="02020603050405020304" pitchFamily="18" charset="0"/>
              </a:rPr>
            </a:br>
            <a:r>
              <a:rPr lang="en-US" sz="5400" dirty="0">
                <a:effectLst/>
                <a:latin typeface="Calibri" panose="020F0502020204030204" pitchFamily="34" charset="0"/>
                <a:ea typeface="Calibri" panose="020F0502020204030204" pitchFamily="34" charset="0"/>
                <a:cs typeface="Times New Roman" panose="02020603050405020304" pitchFamily="18" charset="0"/>
              </a:rPr>
              <a:t>Thank You!</a:t>
            </a:r>
            <a:endParaRPr lang="en-US" dirty="0"/>
          </a:p>
        </p:txBody>
      </p:sp>
      <p:sp>
        <p:nvSpPr>
          <p:cNvPr id="4" name="Content Placeholder 3">
            <a:extLst>
              <a:ext uri="{FF2B5EF4-FFF2-40B4-BE49-F238E27FC236}">
                <a16:creationId xmlns:a16="http://schemas.microsoft.com/office/drawing/2014/main" id="{CC1E5D94-50D4-164C-7954-6EE323DD76CA}"/>
              </a:ext>
            </a:extLst>
          </p:cNvPr>
          <p:cNvSpPr>
            <a:spLocks noGrp="1"/>
          </p:cNvSpPr>
          <p:nvPr>
            <p:ph idx="1"/>
          </p:nvPr>
        </p:nvSpPr>
        <p:spPr>
          <a:xfrm>
            <a:off x="1927534" y="5018129"/>
            <a:ext cx="8479089" cy="1270593"/>
          </a:xfrm>
        </p:spPr>
        <p:txBody>
          <a:bodyPr/>
          <a:lstStyle/>
          <a:p>
            <a:r>
              <a:rPr lang="en-US" sz="3200" b="1" dirty="0"/>
              <a:t>Marcus Neal </a:t>
            </a:r>
            <a:r>
              <a:rPr lang="en-US" b="1" dirty="0"/>
              <a:t>– </a:t>
            </a:r>
            <a:r>
              <a:rPr lang="en-US" b="1" dirty="0">
                <a:solidFill>
                  <a:srgbClr val="006600"/>
                </a:solidFill>
              </a:rPr>
              <a:t>MN AgSolutions LLC</a:t>
            </a:r>
          </a:p>
          <a:p>
            <a:r>
              <a:rPr lang="en-US" b="1" dirty="0">
                <a:solidFill>
                  <a:srgbClr val="FB8005"/>
                </a:solidFill>
                <a:hlinkClick r:id="rId3">
                  <a:extLst>
                    <a:ext uri="{A12FA001-AC4F-418D-AE19-62706E023703}">
                      <ahyp:hlinkClr xmlns:ahyp="http://schemas.microsoft.com/office/drawing/2018/hyperlinkcolor" val="tx"/>
                    </a:ext>
                  </a:extLst>
                </a:hlinkClick>
              </a:rPr>
              <a:t>marcus@mnagsolutions.com</a:t>
            </a:r>
            <a:r>
              <a:rPr lang="en-US" b="1" dirty="0">
                <a:solidFill>
                  <a:srgbClr val="FB8005"/>
                </a:solidFill>
              </a:rPr>
              <a:t> – 913.991.2284</a:t>
            </a:r>
          </a:p>
        </p:txBody>
      </p:sp>
      <p:pic>
        <p:nvPicPr>
          <p:cNvPr id="5" name="Picture 4">
            <a:extLst>
              <a:ext uri="{FF2B5EF4-FFF2-40B4-BE49-F238E27FC236}">
                <a16:creationId xmlns:a16="http://schemas.microsoft.com/office/drawing/2014/main" id="{34BB3E57-A616-BB24-6461-A8042CB2D2D5}"/>
              </a:ext>
            </a:extLst>
          </p:cNvPr>
          <p:cNvPicPr>
            <a:picLocks noChangeAspect="1"/>
          </p:cNvPicPr>
          <p:nvPr/>
        </p:nvPicPr>
        <p:blipFill rotWithShape="1">
          <a:blip r:embed="rId4">
            <a:extLst>
              <a:ext uri="{28A0092B-C50C-407E-A947-70E740481C1C}">
                <a14:useLocalDpi xmlns:a14="http://schemas.microsoft.com/office/drawing/2010/main" val="0"/>
              </a:ext>
            </a:extLst>
          </a:blip>
          <a:srcRect l="14146" t="-1" r="18546" b="24073"/>
          <a:stretch/>
        </p:blipFill>
        <p:spPr>
          <a:xfrm rot="5400000">
            <a:off x="297916" y="678089"/>
            <a:ext cx="2517123" cy="2129603"/>
          </a:xfrm>
          <a:prstGeom prst="rect">
            <a:avLst/>
          </a:prstGeom>
        </p:spPr>
      </p:pic>
      <p:pic>
        <p:nvPicPr>
          <p:cNvPr id="6" name="Picture 5" descr="A person wearing a safety vest&#10;&#10;Description automatically generated with medium confidence">
            <a:extLst>
              <a:ext uri="{FF2B5EF4-FFF2-40B4-BE49-F238E27FC236}">
                <a16:creationId xmlns:a16="http://schemas.microsoft.com/office/drawing/2014/main" id="{53D80B57-EABD-336A-041C-A25582817AD9}"/>
              </a:ext>
            </a:extLst>
          </p:cNvPr>
          <p:cNvPicPr>
            <a:picLocks noChangeAspect="1"/>
          </p:cNvPicPr>
          <p:nvPr/>
        </p:nvPicPr>
        <p:blipFill rotWithShape="1">
          <a:blip r:embed="rId5">
            <a:extLst>
              <a:ext uri="{28A0092B-C50C-407E-A947-70E740481C1C}">
                <a14:useLocalDpi xmlns:a14="http://schemas.microsoft.com/office/drawing/2010/main" val="0"/>
              </a:ext>
            </a:extLst>
          </a:blip>
          <a:srcRect l="30220" t="36585" r="20891"/>
          <a:stretch/>
        </p:blipFill>
        <p:spPr>
          <a:xfrm>
            <a:off x="9112922" y="484329"/>
            <a:ext cx="2587402" cy="2517123"/>
          </a:xfrm>
          <a:prstGeom prst="rect">
            <a:avLst/>
          </a:prstGeom>
        </p:spPr>
      </p:pic>
    </p:spTree>
    <p:extLst>
      <p:ext uri="{BB962C8B-B14F-4D97-AF65-F5344CB8AC3E}">
        <p14:creationId xmlns:p14="http://schemas.microsoft.com/office/powerpoint/2010/main" val="675925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EF7D4-1AF8-E947-8B97-F188E69DDFFD}"/>
              </a:ext>
            </a:extLst>
          </p:cNvPr>
          <p:cNvSpPr>
            <a:spLocks noGrp="1"/>
          </p:cNvSpPr>
          <p:nvPr>
            <p:ph type="title"/>
          </p:nvPr>
        </p:nvSpPr>
        <p:spPr>
          <a:xfrm>
            <a:off x="839788" y="685800"/>
            <a:ext cx="3932237" cy="631209"/>
          </a:xfrm>
        </p:spPr>
        <p:txBody>
          <a:bodyPr/>
          <a:lstStyle/>
          <a:p>
            <a:r>
              <a:rPr lang="en-US" dirty="0"/>
              <a:t>Who is Marcus Neal?</a:t>
            </a:r>
          </a:p>
        </p:txBody>
      </p:sp>
      <p:pic>
        <p:nvPicPr>
          <p:cNvPr id="6" name="Picture Placeholder 5" descr="A group of people posing for a photo&#10;&#10;Description automatically generated">
            <a:extLst>
              <a:ext uri="{FF2B5EF4-FFF2-40B4-BE49-F238E27FC236}">
                <a16:creationId xmlns:a16="http://schemas.microsoft.com/office/drawing/2014/main" id="{9ACD87C0-BBB9-75D1-9451-DE6288FA2047}"/>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1747" t="16152" r="5276" b="15151"/>
          <a:stretch/>
        </p:blipFill>
        <p:spPr>
          <a:xfrm>
            <a:off x="5903437" y="1317009"/>
            <a:ext cx="5599303" cy="3476767"/>
          </a:xfrm>
        </p:spPr>
      </p:pic>
      <p:sp>
        <p:nvSpPr>
          <p:cNvPr id="4" name="Text Placeholder 3">
            <a:extLst>
              <a:ext uri="{FF2B5EF4-FFF2-40B4-BE49-F238E27FC236}">
                <a16:creationId xmlns:a16="http://schemas.microsoft.com/office/drawing/2014/main" id="{E42E0568-3FCC-E686-2160-3CA8B49902AA}"/>
              </a:ext>
            </a:extLst>
          </p:cNvPr>
          <p:cNvSpPr>
            <a:spLocks noGrp="1"/>
          </p:cNvSpPr>
          <p:nvPr>
            <p:ph type="body" sz="half" idx="2"/>
          </p:nvPr>
        </p:nvSpPr>
        <p:spPr>
          <a:xfrm>
            <a:off x="525643" y="1779521"/>
            <a:ext cx="5272858" cy="4392678"/>
          </a:xfrm>
        </p:spPr>
        <p:txBody>
          <a:bodyPr>
            <a:normAutofit lnSpcReduction="10000"/>
          </a:bodyPr>
          <a:lstStyle/>
          <a:p>
            <a:pPr marL="285750" indent="-285750">
              <a:buFont typeface="Arial" panose="020B0604020202020204" pitchFamily="34" charset="0"/>
              <a:buChar char="•"/>
            </a:pPr>
            <a:r>
              <a:rPr lang="en-US" sz="1800" dirty="0"/>
              <a:t>Follower of Christ, Husband, and Father</a:t>
            </a:r>
          </a:p>
          <a:p>
            <a:pPr marL="285750" indent="-285750">
              <a:buFont typeface="Arial" panose="020B0604020202020204" pitchFamily="34" charset="0"/>
              <a:buChar char="•"/>
            </a:pPr>
            <a:r>
              <a:rPr lang="en-US" sz="1800" dirty="0"/>
              <a:t>U of MN Ag Engineer</a:t>
            </a:r>
          </a:p>
          <a:p>
            <a:pPr marL="285750" indent="-285750">
              <a:buFont typeface="Arial" panose="020B0604020202020204" pitchFamily="34" charset="0"/>
              <a:buChar char="•"/>
            </a:pPr>
            <a:r>
              <a:rPr lang="en-US" sz="1800" dirty="0"/>
              <a:t>25+ years designing, building, assessing, and acquiring ag-based storage &amp; processing </a:t>
            </a:r>
          </a:p>
          <a:p>
            <a:pPr marL="285750" indent="-285750">
              <a:buFont typeface="Arial" panose="020B0604020202020204" pitchFamily="34" charset="0"/>
              <a:buChar char="•"/>
            </a:pPr>
            <a:r>
              <a:rPr lang="en-US" sz="1800" dirty="0"/>
              <a:t>Asia, Mexico, Canada, East, West, Midwest</a:t>
            </a:r>
          </a:p>
          <a:p>
            <a:pPr marL="285750" indent="-285750">
              <a:buFont typeface="Arial" panose="020B0604020202020204" pitchFamily="34" charset="0"/>
              <a:buChar char="•"/>
            </a:pPr>
            <a:r>
              <a:rPr lang="en-US" sz="1800" dirty="0"/>
              <a:t>2016-17 GEAPS Intl President + 2yrs Intl Chair</a:t>
            </a:r>
          </a:p>
          <a:p>
            <a:pPr marL="285750" indent="-285750">
              <a:buFont typeface="Arial" panose="020B0604020202020204" pitchFamily="34" charset="0"/>
              <a:buChar char="•"/>
            </a:pPr>
            <a:r>
              <a:rPr lang="en-US" sz="1800" dirty="0"/>
              <a:t>Kansas State IGP Advisory Board</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3</a:t>
            </a:r>
            <a:r>
              <a:rPr lang="en-US" sz="1800" baseline="30000" dirty="0"/>
              <a:t>rd</a:t>
            </a:r>
            <a:r>
              <a:rPr lang="en-US" sz="1800" dirty="0"/>
              <a:t> Degree BB in TaeKwonDo</a:t>
            </a:r>
          </a:p>
          <a:p>
            <a:pPr marL="285750" indent="-285750">
              <a:buFont typeface="Arial" panose="020B0604020202020204" pitchFamily="34" charset="0"/>
              <a:buChar char="•"/>
            </a:pPr>
            <a:r>
              <a:rPr lang="en-US" sz="1800" dirty="0"/>
              <a:t>U of MN Cheerleader</a:t>
            </a:r>
          </a:p>
          <a:p>
            <a:pPr marL="285750" indent="-285750">
              <a:buFont typeface="Arial" panose="020B0604020202020204" pitchFamily="34" charset="0"/>
              <a:buChar char="•"/>
            </a:pPr>
            <a:r>
              <a:rPr lang="en-US" sz="1800" dirty="0"/>
              <a:t>Prince (The Artist Formally Know As)</a:t>
            </a:r>
          </a:p>
        </p:txBody>
      </p:sp>
      <p:sp>
        <p:nvSpPr>
          <p:cNvPr id="8" name="TextBox 7">
            <a:extLst>
              <a:ext uri="{FF2B5EF4-FFF2-40B4-BE49-F238E27FC236}">
                <a16:creationId xmlns:a16="http://schemas.microsoft.com/office/drawing/2014/main" id="{19F936C4-BB6D-889C-EBB5-8F2027B60D2E}"/>
              </a:ext>
            </a:extLst>
          </p:cNvPr>
          <p:cNvSpPr txBox="1"/>
          <p:nvPr/>
        </p:nvSpPr>
        <p:spPr>
          <a:xfrm>
            <a:off x="6031812" y="5446832"/>
            <a:ext cx="5470928" cy="646331"/>
          </a:xfrm>
          <a:prstGeom prst="rect">
            <a:avLst/>
          </a:prstGeom>
          <a:noFill/>
        </p:spPr>
        <p:txBody>
          <a:bodyPr wrap="square">
            <a:spAutoFit/>
          </a:bodyPr>
          <a:lstStyle/>
          <a:p>
            <a:r>
              <a:rPr lang="en-US" sz="1800" dirty="0"/>
              <a:t>“Commit to the Lord whatever you do, and He will establish your plans” – Proverbs 16:3</a:t>
            </a:r>
          </a:p>
        </p:txBody>
      </p:sp>
    </p:spTree>
    <p:extLst>
      <p:ext uri="{BB962C8B-B14F-4D97-AF65-F5344CB8AC3E}">
        <p14:creationId xmlns:p14="http://schemas.microsoft.com/office/powerpoint/2010/main" val="400389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down)">
                                      <p:cBhvr>
                                        <p:cTn id="7" dur="500"/>
                                        <p:tgtEl>
                                          <p:spTgt spid="4">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wipe(down)">
                                      <p:cBhvr>
                                        <p:cTn id="10" dur="500"/>
                                        <p:tgtEl>
                                          <p:spTgt spid="4">
                                            <p:txEl>
                                              <p:pRg st="2" end="2"/>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wipe(down)">
                                      <p:cBhvr>
                                        <p:cTn id="13" dur="500"/>
                                        <p:tgtEl>
                                          <p:spTgt spid="4">
                                            <p:txEl>
                                              <p:pRg st="3" end="3"/>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wipe(down)">
                                      <p:cBhvr>
                                        <p:cTn id="16" dur="500"/>
                                        <p:tgtEl>
                                          <p:spTgt spid="4">
                                            <p:txEl>
                                              <p:pRg st="4" end="4"/>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wipe(down)">
                                      <p:cBhvr>
                                        <p:cTn id="19" dur="500"/>
                                        <p:tgtEl>
                                          <p:spTgt spid="4">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7" end="7"/>
                                            </p:txEl>
                                          </p:spTgt>
                                        </p:tgtEl>
                                        <p:attrNameLst>
                                          <p:attrName>style.visibility</p:attrName>
                                        </p:attrNameLst>
                                      </p:cBhvr>
                                      <p:to>
                                        <p:strVal val="visible"/>
                                      </p:to>
                                    </p:set>
                                    <p:animEffect transition="in" filter="fade">
                                      <p:cBhvr>
                                        <p:cTn id="24" dur="500"/>
                                        <p:tgtEl>
                                          <p:spTgt spid="4">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animEffect transition="in" filter="fade">
                                      <p:cBhvr>
                                        <p:cTn id="29" dur="500"/>
                                        <p:tgtEl>
                                          <p:spTgt spid="4">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9" end="9"/>
                                            </p:txEl>
                                          </p:spTgt>
                                        </p:tgtEl>
                                        <p:attrNameLst>
                                          <p:attrName>style.visibility</p:attrName>
                                        </p:attrNameLst>
                                      </p:cBhvr>
                                      <p:to>
                                        <p:strVal val="visible"/>
                                      </p:to>
                                    </p:set>
                                    <p:animEffect transition="in" filter="fade">
                                      <p:cBhvr>
                                        <p:cTn id="34"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ame 11">
            <a:extLst>
              <a:ext uri="{FF2B5EF4-FFF2-40B4-BE49-F238E27FC236}">
                <a16:creationId xmlns:a16="http://schemas.microsoft.com/office/drawing/2014/main" id="{DD7EAFE6-2BB9-41FB-9CF4-588CFC70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6E45848-BEDA-4F24-9C4E-DA2120958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4"/>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2BB8117-A903-442C-9223-A4FEB85C32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C59300B8-3117-43F8-9F8E-68DB9F002F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3200"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1AFAE680-42C1-4104-B74F-B0A8F1FB26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828A8BA9-B3FE-4C96-A0A1-72A0D2C85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ame 25">
            <a:extLst>
              <a:ext uri="{FF2B5EF4-FFF2-40B4-BE49-F238E27FC236}">
                <a16:creationId xmlns:a16="http://schemas.microsoft.com/office/drawing/2014/main" id="{19F9CD66-32FC-448F-B4C5-67D17508A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3074C6-AC26-E168-6BB6-6CA8D71DA58F}"/>
              </a:ext>
            </a:extLst>
          </p:cNvPr>
          <p:cNvSpPr>
            <a:spLocks noGrp="1"/>
          </p:cNvSpPr>
          <p:nvPr>
            <p:ph type="title"/>
          </p:nvPr>
        </p:nvSpPr>
        <p:spPr>
          <a:xfrm>
            <a:off x="838201" y="857251"/>
            <a:ext cx="5428375" cy="2076450"/>
          </a:xfrm>
        </p:spPr>
        <p:txBody>
          <a:bodyPr vert="horz" lIns="91440" tIns="45720" rIns="91440" bIns="45720" rtlCol="0" anchor="b">
            <a:normAutofit/>
          </a:bodyPr>
          <a:lstStyle/>
          <a:p>
            <a:r>
              <a:rPr lang="en-US" sz="4400" dirty="0">
                <a:solidFill>
                  <a:srgbClr val="FFFFFF"/>
                </a:solidFill>
                <a:effectLst/>
              </a:rPr>
              <a:t>Risk Management vs Risk Mitigation vs Risk Reduction</a:t>
            </a:r>
            <a:endParaRPr lang="en-US" sz="4400" dirty="0">
              <a:solidFill>
                <a:srgbClr val="FFFFFF"/>
              </a:solidFill>
            </a:endParaRPr>
          </a:p>
        </p:txBody>
      </p:sp>
      <p:sp>
        <p:nvSpPr>
          <p:cNvPr id="5" name="Content Placeholder 4">
            <a:extLst>
              <a:ext uri="{FF2B5EF4-FFF2-40B4-BE49-F238E27FC236}">
                <a16:creationId xmlns:a16="http://schemas.microsoft.com/office/drawing/2014/main" id="{02F7A11C-B425-433D-5C62-09F6FC57668C}"/>
              </a:ext>
            </a:extLst>
          </p:cNvPr>
          <p:cNvSpPr>
            <a:spLocks noGrp="1"/>
          </p:cNvSpPr>
          <p:nvPr>
            <p:ph type="body" sz="half" idx="4294967295"/>
          </p:nvPr>
        </p:nvSpPr>
        <p:spPr>
          <a:xfrm>
            <a:off x="263254" y="3218171"/>
            <a:ext cx="5618031" cy="2986087"/>
          </a:xfrm>
        </p:spPr>
        <p:txBody>
          <a:bodyPr vert="horz" lIns="91440" tIns="45720" rIns="91440" bIns="45720" rtlCol="0">
            <a:normAutofit/>
          </a:bodyPr>
          <a:lstStyle/>
          <a:p>
            <a:pPr>
              <a:lnSpc>
                <a:spcPct val="100000"/>
              </a:lnSpc>
            </a:pPr>
            <a:r>
              <a:rPr lang="en-US" sz="2000" dirty="0">
                <a:solidFill>
                  <a:srgbClr val="FFFFFF"/>
                </a:solidFill>
              </a:rPr>
              <a:t>Risk Management – The system used to include the process to identify, evaluate, and prioritize risk AND how to deal with it.</a:t>
            </a:r>
          </a:p>
          <a:p>
            <a:pPr>
              <a:lnSpc>
                <a:spcPct val="100000"/>
              </a:lnSpc>
            </a:pPr>
            <a:r>
              <a:rPr lang="en-US" sz="2000" dirty="0">
                <a:solidFill>
                  <a:srgbClr val="FFFFFF"/>
                </a:solidFill>
              </a:rPr>
              <a:t>Risk Mitigation – Proceed and how to make the activity less risky.</a:t>
            </a:r>
          </a:p>
          <a:p>
            <a:pPr>
              <a:lnSpc>
                <a:spcPct val="100000"/>
              </a:lnSpc>
            </a:pPr>
            <a:r>
              <a:rPr lang="en-US" sz="2000" b="1" dirty="0">
                <a:solidFill>
                  <a:srgbClr val="FFFFFF"/>
                </a:solidFill>
              </a:rPr>
              <a:t>Risk Reduction – Includes avoiding the activity altogether – risk avoidance.</a:t>
            </a:r>
          </a:p>
        </p:txBody>
      </p:sp>
      <p:pic>
        <p:nvPicPr>
          <p:cNvPr id="1026" name="Picture 2" descr="4 Risk Management Considerations for Your Project">
            <a:extLst>
              <a:ext uri="{FF2B5EF4-FFF2-40B4-BE49-F238E27FC236}">
                <a16:creationId xmlns:a16="http://schemas.microsoft.com/office/drawing/2014/main" id="{C8DCCC1D-F355-C5E1-0117-7BB62A0A1F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1285" y="1711042"/>
            <a:ext cx="5763085" cy="335905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 icon&#10;&#10;Description automatically generated">
            <a:extLst>
              <a:ext uri="{FF2B5EF4-FFF2-40B4-BE49-F238E27FC236}">
                <a16:creationId xmlns:a16="http://schemas.microsoft.com/office/drawing/2014/main" id="{7B242A71-E3B1-66C1-3E92-1E98A52A2C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4646" y="5679757"/>
            <a:ext cx="655677" cy="688387"/>
          </a:xfrm>
          <a:prstGeom prst="rect">
            <a:avLst/>
          </a:prstGeom>
        </p:spPr>
      </p:pic>
    </p:spTree>
    <p:extLst>
      <p:ext uri="{BB962C8B-B14F-4D97-AF65-F5344CB8AC3E}">
        <p14:creationId xmlns:p14="http://schemas.microsoft.com/office/powerpoint/2010/main" val="327824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5">
                                            <p:txEl>
                                              <p:pRg st="2" end="2"/>
                                            </p:txEl>
                                          </p:spTgt>
                                        </p:tgtEl>
                                      </p:cBhvr>
                                    </p:animEffect>
                                    <p:animScale>
                                      <p:cBhvr>
                                        <p:cTn id="22" dur="250" autoRev="1" fill="hold"/>
                                        <p:tgtEl>
                                          <p:spTgt spid="5">
                                            <p:txEl>
                                              <p:pRg st="2" end="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0810D-D830-BE48-ECB4-FED520561625}"/>
              </a:ext>
            </a:extLst>
          </p:cNvPr>
          <p:cNvSpPr>
            <a:spLocks noGrp="1"/>
          </p:cNvSpPr>
          <p:nvPr>
            <p:ph type="title"/>
          </p:nvPr>
        </p:nvSpPr>
        <p:spPr/>
        <p:txBody>
          <a:bodyPr>
            <a:normAutofit/>
          </a:bodyPr>
          <a:lstStyle/>
          <a:p>
            <a:r>
              <a:rPr lang="en-US" sz="5400" dirty="0">
                <a:effectLst/>
                <a:latin typeface="Calibri" panose="020F0502020204030204" pitchFamily="34" charset="0"/>
                <a:ea typeface="Calibri" panose="020F0502020204030204" pitchFamily="34" charset="0"/>
                <a:cs typeface="Times New Roman" panose="02020603050405020304" pitchFamily="18" charset="0"/>
              </a:rPr>
              <a:t>What is Preventative Maintenance?</a:t>
            </a:r>
            <a:endParaRPr lang="en-US" dirty="0"/>
          </a:p>
        </p:txBody>
      </p:sp>
      <p:sp>
        <p:nvSpPr>
          <p:cNvPr id="3" name="Content Placeholder 2">
            <a:extLst>
              <a:ext uri="{FF2B5EF4-FFF2-40B4-BE49-F238E27FC236}">
                <a16:creationId xmlns:a16="http://schemas.microsoft.com/office/drawing/2014/main" id="{5FF12469-A3C3-8479-B314-844D2AAFDA6F}"/>
              </a:ext>
            </a:extLst>
          </p:cNvPr>
          <p:cNvSpPr>
            <a:spLocks noGrp="1"/>
          </p:cNvSpPr>
          <p:nvPr>
            <p:ph sz="half" idx="1"/>
          </p:nvPr>
        </p:nvSpPr>
        <p:spPr>
          <a:xfrm>
            <a:off x="6172200" y="2006600"/>
            <a:ext cx="5181600" cy="4119563"/>
          </a:xfrm>
        </p:spPr>
        <p:txBody>
          <a:bodyPr/>
          <a:lstStyle/>
          <a:p>
            <a:endParaRPr lang="en-US" sz="2000" dirty="0"/>
          </a:p>
          <a:p>
            <a:r>
              <a:rPr lang="en-US" sz="2000" dirty="0"/>
              <a:t>Regular, scheduled activities to HELP prevent unexpected future failures.</a:t>
            </a:r>
          </a:p>
          <a:p>
            <a:endParaRPr lang="en-US" dirty="0"/>
          </a:p>
          <a:p>
            <a:r>
              <a:rPr lang="en-US" dirty="0"/>
              <a:t>4 Types of PM</a:t>
            </a:r>
          </a:p>
          <a:p>
            <a:pPr lvl="1"/>
            <a:r>
              <a:rPr lang="en-US" sz="2000" dirty="0"/>
              <a:t>Usage Based (Use)</a:t>
            </a:r>
          </a:p>
          <a:p>
            <a:pPr lvl="1"/>
            <a:r>
              <a:rPr lang="en-US" sz="2000" dirty="0"/>
              <a:t>Calendar Based (Time)</a:t>
            </a:r>
          </a:p>
          <a:p>
            <a:pPr lvl="1"/>
            <a:r>
              <a:rPr lang="en-US" sz="2000" dirty="0"/>
              <a:t>Predictive </a:t>
            </a:r>
            <a:r>
              <a:rPr lang="en-US" sz="2000" dirty="0" err="1"/>
              <a:t>Maint</a:t>
            </a:r>
            <a:r>
              <a:rPr lang="en-US" sz="2000" dirty="0"/>
              <a:t>. (Metrics)</a:t>
            </a:r>
          </a:p>
          <a:p>
            <a:pPr lvl="1"/>
            <a:r>
              <a:rPr lang="en-US" sz="2000" dirty="0"/>
              <a:t>Prescriptive </a:t>
            </a:r>
            <a:r>
              <a:rPr lang="en-US" sz="2000" dirty="0" err="1"/>
              <a:t>Maint</a:t>
            </a:r>
            <a:r>
              <a:rPr lang="en-US" sz="2000" dirty="0"/>
              <a:t>. (Why)</a:t>
            </a:r>
          </a:p>
        </p:txBody>
      </p:sp>
      <p:pic>
        <p:nvPicPr>
          <p:cNvPr id="2050" name="Picture 2" descr="An animation of a car driving. (source code included) : processing">
            <a:extLst>
              <a:ext uri="{FF2B5EF4-FFF2-40B4-BE49-F238E27FC236}">
                <a16:creationId xmlns:a16="http://schemas.microsoft.com/office/drawing/2014/main" id="{F2D672E5-F13E-1423-E688-C0F405BBBB17}"/>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123950" y="3271044"/>
            <a:ext cx="4762500" cy="15906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 icon&#10;&#10;Description automatically generated">
            <a:extLst>
              <a:ext uri="{FF2B5EF4-FFF2-40B4-BE49-F238E27FC236}">
                <a16:creationId xmlns:a16="http://schemas.microsoft.com/office/drawing/2014/main" id="{86BD378B-0825-FBC6-3D44-17DDA354EB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173" y="5679758"/>
            <a:ext cx="655677" cy="688387"/>
          </a:xfrm>
          <a:prstGeom prst="rect">
            <a:avLst/>
          </a:prstGeom>
        </p:spPr>
      </p:pic>
    </p:spTree>
    <p:extLst>
      <p:ext uri="{BB962C8B-B14F-4D97-AF65-F5344CB8AC3E}">
        <p14:creationId xmlns:p14="http://schemas.microsoft.com/office/powerpoint/2010/main" val="97092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6D27A-500B-5974-D9E9-CA2E97A74787}"/>
              </a:ext>
            </a:extLst>
          </p:cNvPr>
          <p:cNvSpPr>
            <a:spLocks noGrp="1"/>
          </p:cNvSpPr>
          <p:nvPr>
            <p:ph type="title"/>
          </p:nvPr>
        </p:nvSpPr>
        <p:spPr>
          <a:xfrm>
            <a:off x="838200" y="681037"/>
            <a:ext cx="10515600" cy="813761"/>
          </a:xfrm>
        </p:spPr>
        <p:txBody>
          <a:bodyPr>
            <a:normAutofit fontScale="90000"/>
          </a:bodyPr>
          <a:lstStyle/>
          <a:p>
            <a:r>
              <a:rPr lang="en-US" sz="3600" dirty="0">
                <a:effectLst/>
                <a:latin typeface="Calibri" panose="020F0502020204030204" pitchFamily="34" charset="0"/>
                <a:ea typeface="Calibri" panose="020F0502020204030204" pitchFamily="34" charset="0"/>
                <a:cs typeface="Times New Roman" panose="02020603050405020304" pitchFamily="18" charset="0"/>
              </a:rPr>
              <a:t>Why is Preventative Maintenance Important in any Operation? </a:t>
            </a:r>
            <a:endParaRPr lang="en-US" dirty="0"/>
          </a:p>
        </p:txBody>
      </p:sp>
      <p:sp>
        <p:nvSpPr>
          <p:cNvPr id="4" name="TextBox 3">
            <a:extLst>
              <a:ext uri="{FF2B5EF4-FFF2-40B4-BE49-F238E27FC236}">
                <a16:creationId xmlns:a16="http://schemas.microsoft.com/office/drawing/2014/main" id="{3DB45849-FF39-BEF4-6443-E0CD1ACC37F9}"/>
              </a:ext>
            </a:extLst>
          </p:cNvPr>
          <p:cNvSpPr txBox="1"/>
          <p:nvPr/>
        </p:nvSpPr>
        <p:spPr>
          <a:xfrm>
            <a:off x="1480728" y="2062134"/>
            <a:ext cx="9230543" cy="830997"/>
          </a:xfrm>
          <a:prstGeom prst="rect">
            <a:avLst/>
          </a:prstGeom>
          <a:noFill/>
        </p:spPr>
        <p:txBody>
          <a:bodyPr wrap="square">
            <a:spAutoFit/>
          </a:bodyPr>
          <a:lstStyle/>
          <a:p>
            <a:r>
              <a:rPr lang="en-US" sz="2400" b="1" dirty="0"/>
              <a:t>A flaw in the human character is that everybody wants to build and nobody wants to do maintenance. – Kurt Vonnegut</a:t>
            </a:r>
            <a:endParaRPr lang="en-US" sz="2400" dirty="0">
              <a:solidFill>
                <a:srgbClr val="701C02"/>
              </a:solidFill>
            </a:endParaRPr>
          </a:p>
        </p:txBody>
      </p:sp>
      <p:sp>
        <p:nvSpPr>
          <p:cNvPr id="6" name="TextBox 5">
            <a:extLst>
              <a:ext uri="{FF2B5EF4-FFF2-40B4-BE49-F238E27FC236}">
                <a16:creationId xmlns:a16="http://schemas.microsoft.com/office/drawing/2014/main" id="{5150F32B-0BD8-FCE3-54B1-916797148418}"/>
              </a:ext>
            </a:extLst>
          </p:cNvPr>
          <p:cNvSpPr txBox="1"/>
          <p:nvPr/>
        </p:nvSpPr>
        <p:spPr>
          <a:xfrm>
            <a:off x="818011" y="3964870"/>
            <a:ext cx="6236425" cy="1200329"/>
          </a:xfrm>
          <a:prstGeom prst="rect">
            <a:avLst/>
          </a:prstGeom>
          <a:noFill/>
        </p:spPr>
        <p:txBody>
          <a:bodyPr wrap="square">
            <a:spAutoFit/>
          </a:bodyPr>
          <a:lstStyle/>
          <a:p>
            <a:r>
              <a:rPr lang="en-US" sz="2400" b="1" dirty="0">
                <a:solidFill>
                  <a:srgbClr val="701C02"/>
                </a:solidFill>
              </a:rPr>
              <a:t>“If you’re not part of the solution, you’re part of the problem. Stop being part of the problem.” –John McClane - Die Hard</a:t>
            </a:r>
          </a:p>
        </p:txBody>
      </p:sp>
      <p:pic>
        <p:nvPicPr>
          <p:cNvPr id="7" name="Picture 6">
            <a:extLst>
              <a:ext uri="{FF2B5EF4-FFF2-40B4-BE49-F238E27FC236}">
                <a16:creationId xmlns:a16="http://schemas.microsoft.com/office/drawing/2014/main" id="{29391592-25AE-C78E-D1E2-71181F3BE5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58" t="12573" r="11974" b="12339"/>
          <a:stretch/>
        </p:blipFill>
        <p:spPr>
          <a:xfrm>
            <a:off x="7225518" y="3997234"/>
            <a:ext cx="4474963" cy="2366497"/>
          </a:xfrm>
          <a:prstGeom prst="rect">
            <a:avLst/>
          </a:prstGeom>
        </p:spPr>
      </p:pic>
      <p:pic>
        <p:nvPicPr>
          <p:cNvPr id="8" name="Picture 7" descr="Logo, icon&#10;&#10;Description automatically generated">
            <a:extLst>
              <a:ext uri="{FF2B5EF4-FFF2-40B4-BE49-F238E27FC236}">
                <a16:creationId xmlns:a16="http://schemas.microsoft.com/office/drawing/2014/main" id="{AC4B7493-96A4-7CE5-CEA4-FC1C2CB6AA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173" y="5679758"/>
            <a:ext cx="655677" cy="688387"/>
          </a:xfrm>
          <a:prstGeom prst="rect">
            <a:avLst/>
          </a:prstGeom>
        </p:spPr>
      </p:pic>
    </p:spTree>
    <p:extLst>
      <p:ext uri="{BB962C8B-B14F-4D97-AF65-F5344CB8AC3E}">
        <p14:creationId xmlns:p14="http://schemas.microsoft.com/office/powerpoint/2010/main" val="832050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1" name="Rectangle 3080">
            <a:extLst>
              <a:ext uri="{FF2B5EF4-FFF2-40B4-BE49-F238E27FC236}">
                <a16:creationId xmlns:a16="http://schemas.microsoft.com/office/drawing/2014/main" id="{96E45848-BEDA-4F24-9C4E-DA2120958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4"/>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2" name="Rectangle 3082">
            <a:extLst>
              <a:ext uri="{FF2B5EF4-FFF2-40B4-BE49-F238E27FC236}">
                <a16:creationId xmlns:a16="http://schemas.microsoft.com/office/drawing/2014/main" id="{B2BB8117-A903-442C-9223-A4FEB85C32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03" name="Oval 3084">
            <a:extLst>
              <a:ext uri="{FF2B5EF4-FFF2-40B4-BE49-F238E27FC236}">
                <a16:creationId xmlns:a16="http://schemas.microsoft.com/office/drawing/2014/main" id="{C59300B8-3117-43F8-9F8E-68DB9F002F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3200"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04" name="Oval 3086">
            <a:extLst>
              <a:ext uri="{FF2B5EF4-FFF2-40B4-BE49-F238E27FC236}">
                <a16:creationId xmlns:a16="http://schemas.microsoft.com/office/drawing/2014/main" id="{1AFAE680-42C1-4104-B74F-B0A8F1FB26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05" name="Oval 3088">
            <a:extLst>
              <a:ext uri="{FF2B5EF4-FFF2-40B4-BE49-F238E27FC236}">
                <a16:creationId xmlns:a16="http://schemas.microsoft.com/office/drawing/2014/main" id="{828A8BA9-B3FE-4C96-A0A1-72A0D2C85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06" name="Rectangle 3090">
            <a:extLst>
              <a:ext uri="{FF2B5EF4-FFF2-40B4-BE49-F238E27FC236}">
                <a16:creationId xmlns:a16="http://schemas.microsoft.com/office/drawing/2014/main" id="{16272B6F-135F-45E6-8F46-83B32059F2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3670" y="494950"/>
            <a:ext cx="5231130" cy="5871589"/>
          </a:xfrm>
          <a:prstGeom prst="rect">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3" name="Frame 3092">
            <a:extLst>
              <a:ext uri="{FF2B5EF4-FFF2-40B4-BE49-F238E27FC236}">
                <a16:creationId xmlns:a16="http://schemas.microsoft.com/office/drawing/2014/main" id="{19F9CD66-32FC-448F-B4C5-67D17508A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03F53D-0974-E553-6AFD-B4FD9A78BBFC}"/>
              </a:ext>
            </a:extLst>
          </p:cNvPr>
          <p:cNvSpPr>
            <a:spLocks noGrp="1"/>
          </p:cNvSpPr>
          <p:nvPr>
            <p:ph type="title"/>
          </p:nvPr>
        </p:nvSpPr>
        <p:spPr>
          <a:xfrm>
            <a:off x="838201" y="857251"/>
            <a:ext cx="5428375" cy="1415686"/>
          </a:xfrm>
        </p:spPr>
        <p:txBody>
          <a:bodyPr anchor="b">
            <a:normAutofit/>
          </a:bodyPr>
          <a:lstStyle/>
          <a:p>
            <a:r>
              <a:rPr lang="en-US" sz="4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Practical and Real-World Solutions</a:t>
            </a:r>
            <a:endParaRPr lang="en-US" sz="4400" dirty="0">
              <a:solidFill>
                <a:schemeClr val="tx1"/>
              </a:solidFill>
            </a:endParaRPr>
          </a:p>
        </p:txBody>
      </p:sp>
      <p:sp>
        <p:nvSpPr>
          <p:cNvPr id="3" name="Content Placeholder 2">
            <a:extLst>
              <a:ext uri="{FF2B5EF4-FFF2-40B4-BE49-F238E27FC236}">
                <a16:creationId xmlns:a16="http://schemas.microsoft.com/office/drawing/2014/main" id="{3A9BD9FF-E309-5575-66A9-24AF8763588E}"/>
              </a:ext>
            </a:extLst>
          </p:cNvPr>
          <p:cNvSpPr>
            <a:spLocks noGrp="1"/>
          </p:cNvSpPr>
          <p:nvPr>
            <p:ph idx="1"/>
          </p:nvPr>
        </p:nvSpPr>
        <p:spPr>
          <a:xfrm>
            <a:off x="838200" y="2683751"/>
            <a:ext cx="5428375" cy="3436198"/>
          </a:xfrm>
        </p:spPr>
        <p:txBody>
          <a:bodyPr>
            <a:normAutofit/>
          </a:bodyPr>
          <a:lstStyle/>
          <a:p>
            <a:pPr>
              <a:lnSpc>
                <a:spcPct val="100000"/>
              </a:lnSpc>
            </a:pPr>
            <a:r>
              <a:rPr lang="en-US" sz="1800" dirty="0">
                <a:solidFill>
                  <a:srgbClr val="FFFFFF"/>
                </a:solidFill>
              </a:rPr>
              <a:t>Goal: Reduce the likelihood of failure</a:t>
            </a:r>
          </a:p>
          <a:p>
            <a:pPr>
              <a:lnSpc>
                <a:spcPct val="100000"/>
              </a:lnSpc>
            </a:pPr>
            <a:r>
              <a:rPr lang="en-US" sz="1800" dirty="0">
                <a:solidFill>
                  <a:srgbClr val="FFFFFF"/>
                </a:solidFill>
              </a:rPr>
              <a:t>Goal: Reduce the consequences of a failure</a:t>
            </a:r>
          </a:p>
          <a:p>
            <a:pPr>
              <a:lnSpc>
                <a:spcPct val="100000"/>
              </a:lnSpc>
            </a:pPr>
            <a:r>
              <a:rPr lang="en-US" sz="1800" dirty="0">
                <a:solidFill>
                  <a:srgbClr val="FFFFFF"/>
                </a:solidFill>
              </a:rPr>
              <a:t>Redundancy (Critical processes)</a:t>
            </a:r>
          </a:p>
          <a:p>
            <a:pPr>
              <a:lnSpc>
                <a:spcPct val="100000"/>
              </a:lnSpc>
            </a:pPr>
            <a:r>
              <a:rPr lang="en-US" sz="1800" dirty="0">
                <a:solidFill>
                  <a:srgbClr val="FFFFFF"/>
                </a:solidFill>
              </a:rPr>
              <a:t>PM and PDM (Routine)</a:t>
            </a:r>
          </a:p>
          <a:p>
            <a:pPr>
              <a:lnSpc>
                <a:spcPct val="100000"/>
              </a:lnSpc>
            </a:pPr>
            <a:r>
              <a:rPr lang="en-US" sz="1800" dirty="0">
                <a:solidFill>
                  <a:srgbClr val="FFFFFF"/>
                </a:solidFill>
              </a:rPr>
              <a:t>Spare Parts (Lead time)</a:t>
            </a:r>
          </a:p>
          <a:p>
            <a:pPr>
              <a:lnSpc>
                <a:spcPct val="100000"/>
              </a:lnSpc>
            </a:pPr>
            <a:r>
              <a:rPr lang="en-US" sz="1800" dirty="0">
                <a:solidFill>
                  <a:srgbClr val="FFFFFF"/>
                </a:solidFill>
              </a:rPr>
              <a:t>Special Training (Operate, Repair, or Maintain)</a:t>
            </a:r>
          </a:p>
          <a:p>
            <a:pPr>
              <a:lnSpc>
                <a:spcPct val="100000"/>
              </a:lnSpc>
            </a:pPr>
            <a:r>
              <a:rPr lang="en-US" sz="1800" dirty="0">
                <a:solidFill>
                  <a:srgbClr val="FFFFFF"/>
                </a:solidFill>
              </a:rPr>
              <a:t>Asset Replacement (Desired Level of Service)</a:t>
            </a:r>
          </a:p>
          <a:p>
            <a:pPr>
              <a:lnSpc>
                <a:spcPct val="100000"/>
              </a:lnSpc>
            </a:pPr>
            <a:r>
              <a:rPr lang="en-US" sz="1800" dirty="0">
                <a:solidFill>
                  <a:srgbClr val="FFFFFF"/>
                </a:solidFill>
              </a:rPr>
              <a:t>Monitoring (See, Touch, Smell)</a:t>
            </a:r>
          </a:p>
        </p:txBody>
      </p:sp>
      <p:pic>
        <p:nvPicPr>
          <p:cNvPr id="4" name="Picture 3" descr="Logo, icon&#10;&#10;Description automatically generated">
            <a:extLst>
              <a:ext uri="{FF2B5EF4-FFF2-40B4-BE49-F238E27FC236}">
                <a16:creationId xmlns:a16="http://schemas.microsoft.com/office/drawing/2014/main" id="{42C388C2-88E5-91C8-22DF-C2BC545F7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4646" y="5679757"/>
            <a:ext cx="655677" cy="688387"/>
          </a:xfrm>
          <a:prstGeom prst="rect">
            <a:avLst/>
          </a:prstGeom>
        </p:spPr>
      </p:pic>
      <p:pic>
        <p:nvPicPr>
          <p:cNvPr id="3076" name="Picture 4" descr="Investment risk in stock market or financial assets concept, miniature  people man pulling forklift with cube small block building the word Risk on  pile of US Dollar banknote money Stock Photo |">
            <a:extLst>
              <a:ext uri="{FF2B5EF4-FFF2-40B4-BE49-F238E27FC236}">
                <a16:creationId xmlns:a16="http://schemas.microsoft.com/office/drawing/2014/main" id="{730FB958-34AF-E271-191F-1E9593E557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200" t="13681" r="13200" b="9520"/>
          <a:stretch/>
        </p:blipFill>
        <p:spPr bwMode="auto">
          <a:xfrm>
            <a:off x="6503670" y="1623919"/>
            <a:ext cx="5185166" cy="3608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36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A730-E7EC-F0FB-7DEA-976919ABBCBB}"/>
              </a:ext>
            </a:extLst>
          </p:cNvPr>
          <p:cNvSpPr>
            <a:spLocks noGrp="1"/>
          </p:cNvSpPr>
          <p:nvPr>
            <p:ph type="title"/>
          </p:nvPr>
        </p:nvSpPr>
        <p:spPr>
          <a:xfrm>
            <a:off x="838200" y="681037"/>
            <a:ext cx="10515600" cy="731203"/>
          </a:xfrm>
        </p:spPr>
        <p:txBody>
          <a:bodyPr>
            <a:normAutofit fontScale="90000"/>
          </a:bodyPr>
          <a:lstStyle/>
          <a:p>
            <a:r>
              <a:rPr lang="en-US" dirty="0"/>
              <a:t>Agri-Business (Food and Feed) Industry</a:t>
            </a:r>
          </a:p>
        </p:txBody>
      </p:sp>
      <p:sp>
        <p:nvSpPr>
          <p:cNvPr id="3" name="Content Placeholder 2">
            <a:extLst>
              <a:ext uri="{FF2B5EF4-FFF2-40B4-BE49-F238E27FC236}">
                <a16:creationId xmlns:a16="http://schemas.microsoft.com/office/drawing/2014/main" id="{60968054-708E-4B54-737A-8565654CA7A7}"/>
              </a:ext>
            </a:extLst>
          </p:cNvPr>
          <p:cNvSpPr>
            <a:spLocks noGrp="1"/>
          </p:cNvSpPr>
          <p:nvPr>
            <p:ph idx="1"/>
          </p:nvPr>
        </p:nvSpPr>
        <p:spPr>
          <a:xfrm>
            <a:off x="5943599" y="1571579"/>
            <a:ext cx="5688389" cy="4683443"/>
          </a:xfrm>
        </p:spPr>
        <p:txBody>
          <a:bodyPr>
            <a:normAutofit/>
          </a:bodyPr>
          <a:lstStyle/>
          <a:p>
            <a:r>
              <a:rPr lang="en-US" dirty="0"/>
              <a:t>Catastrophic Consequences</a:t>
            </a:r>
          </a:p>
          <a:p>
            <a:pPr lvl="1"/>
            <a:r>
              <a:rPr lang="en-US" dirty="0"/>
              <a:t>Grain (Organic) Dust Explosions</a:t>
            </a:r>
          </a:p>
          <a:p>
            <a:pPr lvl="1"/>
            <a:r>
              <a:rPr lang="en-US" dirty="0"/>
              <a:t>Storage Bin Engulfment</a:t>
            </a:r>
          </a:p>
          <a:p>
            <a:r>
              <a:rPr lang="en-US" sz="2500" dirty="0"/>
              <a:t>Identify &amp; Use Resources Available</a:t>
            </a:r>
          </a:p>
          <a:p>
            <a:pPr lvl="1"/>
            <a:r>
              <a:rPr lang="en-US" sz="2200" dirty="0"/>
              <a:t>OSHA, FDA, USDA, Associations</a:t>
            </a:r>
          </a:p>
          <a:p>
            <a:pPr lvl="1"/>
            <a:r>
              <a:rPr lang="en-US" sz="2200" dirty="0"/>
              <a:t>Insurance Company</a:t>
            </a:r>
          </a:p>
          <a:p>
            <a:pPr lvl="1"/>
            <a:r>
              <a:rPr lang="en-US" sz="2200" dirty="0"/>
              <a:t>OEM and Suppliers</a:t>
            </a:r>
          </a:p>
          <a:p>
            <a:pPr lvl="1"/>
            <a:r>
              <a:rPr lang="en-US" sz="2200" dirty="0"/>
              <a:t>Internal Knowledge</a:t>
            </a:r>
          </a:p>
          <a:p>
            <a:pPr lvl="1"/>
            <a:r>
              <a:rPr lang="en-US" dirty="0"/>
              <a:t>Consultants (Experienced)</a:t>
            </a:r>
          </a:p>
        </p:txBody>
      </p:sp>
      <p:pic>
        <p:nvPicPr>
          <p:cNvPr id="4" name="Picture 3" descr="Logo, icon&#10;&#10;Description automatically generated">
            <a:extLst>
              <a:ext uri="{FF2B5EF4-FFF2-40B4-BE49-F238E27FC236}">
                <a16:creationId xmlns:a16="http://schemas.microsoft.com/office/drawing/2014/main" id="{72D46FFC-2B43-F688-C67B-5B831A0290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173" y="5679758"/>
            <a:ext cx="655677" cy="688387"/>
          </a:xfrm>
          <a:prstGeom prst="rect">
            <a:avLst/>
          </a:prstGeom>
        </p:spPr>
      </p:pic>
      <p:pic>
        <p:nvPicPr>
          <p:cNvPr id="1026" name="Picture 2">
            <a:extLst>
              <a:ext uri="{FF2B5EF4-FFF2-40B4-BE49-F238E27FC236}">
                <a16:creationId xmlns:a16="http://schemas.microsoft.com/office/drawing/2014/main" id="{E1C4622E-424A-9999-F64A-78AE1A1BFC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366" t="15755" r="3157" b="13385"/>
          <a:stretch/>
        </p:blipFill>
        <p:spPr bwMode="auto">
          <a:xfrm>
            <a:off x="560012" y="1459288"/>
            <a:ext cx="5472626" cy="24540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uried Alive: 4 Seconds to Grain Entrapment, 20 Seconds to Engulfment">
            <a:extLst>
              <a:ext uri="{FF2B5EF4-FFF2-40B4-BE49-F238E27FC236}">
                <a16:creationId xmlns:a16="http://schemas.microsoft.com/office/drawing/2014/main" id="{AE855AF1-DBB4-D0CC-9D8F-7879DED3EE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5850" y="4274363"/>
            <a:ext cx="5303014" cy="1749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68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29BAC-6070-2DD7-E960-7106AA0D7BB0}"/>
              </a:ext>
            </a:extLst>
          </p:cNvPr>
          <p:cNvSpPr>
            <a:spLocks noGrp="1"/>
          </p:cNvSpPr>
          <p:nvPr>
            <p:ph type="title"/>
          </p:nvPr>
        </p:nvSpPr>
        <p:spPr/>
        <p:txBody>
          <a:bodyPr>
            <a:normAutofit/>
          </a:bodyPr>
          <a:lstStyle/>
          <a:p>
            <a:r>
              <a:rPr lang="en-US" sz="4000" dirty="0">
                <a:effectLst/>
                <a:latin typeface="Calibri" panose="020F0502020204030204" pitchFamily="34" charset="0"/>
                <a:ea typeface="Calibri" panose="020F0502020204030204" pitchFamily="34" charset="0"/>
                <a:cs typeface="Times New Roman" panose="02020603050405020304" pitchFamily="18" charset="0"/>
              </a:rPr>
              <a:t>Additional Preventative Maintenance Strategies</a:t>
            </a:r>
            <a:endParaRPr lang="en-US" sz="4000" dirty="0"/>
          </a:p>
        </p:txBody>
      </p:sp>
      <p:sp>
        <p:nvSpPr>
          <p:cNvPr id="3" name="Content Placeholder 2">
            <a:extLst>
              <a:ext uri="{FF2B5EF4-FFF2-40B4-BE49-F238E27FC236}">
                <a16:creationId xmlns:a16="http://schemas.microsoft.com/office/drawing/2014/main" id="{0A550DFB-2EC6-12EB-F2FD-A13F2A27E06A}"/>
              </a:ext>
            </a:extLst>
          </p:cNvPr>
          <p:cNvSpPr>
            <a:spLocks noGrp="1"/>
          </p:cNvSpPr>
          <p:nvPr>
            <p:ph idx="1"/>
          </p:nvPr>
        </p:nvSpPr>
        <p:spPr/>
        <p:txBody>
          <a:bodyPr>
            <a:normAutofit/>
          </a:bodyPr>
          <a:lstStyle/>
          <a:p>
            <a:r>
              <a:rPr lang="en-US" dirty="0"/>
              <a:t>Run To Failure…Seriously?</a:t>
            </a:r>
          </a:p>
          <a:p>
            <a:r>
              <a:rPr lang="en-US" dirty="0"/>
              <a:t>Develop a Risk Profile specifically for PM</a:t>
            </a:r>
          </a:p>
          <a:p>
            <a:r>
              <a:rPr lang="en-US" dirty="0"/>
              <a:t>Experience can be the best teacher!</a:t>
            </a:r>
          </a:p>
          <a:p>
            <a:r>
              <a:rPr lang="en-US" dirty="0"/>
              <a:t>Communication…and more Communication</a:t>
            </a:r>
          </a:p>
          <a:p>
            <a:endParaRPr lang="en-US" dirty="0"/>
          </a:p>
        </p:txBody>
      </p:sp>
      <p:pic>
        <p:nvPicPr>
          <p:cNvPr id="4" name="Picture 3" descr="Logo, icon&#10;&#10;Description automatically generated">
            <a:extLst>
              <a:ext uri="{FF2B5EF4-FFF2-40B4-BE49-F238E27FC236}">
                <a16:creationId xmlns:a16="http://schemas.microsoft.com/office/drawing/2014/main" id="{B016F3CE-1C22-D49B-824C-6C41BEA67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4646" y="5679757"/>
            <a:ext cx="655677" cy="688387"/>
          </a:xfrm>
          <a:prstGeom prst="rect">
            <a:avLst/>
          </a:prstGeom>
        </p:spPr>
      </p:pic>
    </p:spTree>
    <p:extLst>
      <p:ext uri="{BB962C8B-B14F-4D97-AF65-F5344CB8AC3E}">
        <p14:creationId xmlns:p14="http://schemas.microsoft.com/office/powerpoint/2010/main" val="376897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ground, dirty&#10;&#10;Description automatically generated">
            <a:extLst>
              <a:ext uri="{FF2B5EF4-FFF2-40B4-BE49-F238E27FC236}">
                <a16:creationId xmlns:a16="http://schemas.microsoft.com/office/drawing/2014/main" id="{8625BC43-521B-0573-6FB2-40D81071120F}"/>
              </a:ext>
            </a:extLst>
          </p:cNvPr>
          <p:cNvPicPr>
            <a:picLocks noChangeAspect="1"/>
          </p:cNvPicPr>
          <p:nvPr/>
        </p:nvPicPr>
        <p:blipFill rotWithShape="1">
          <a:blip r:embed="rId3">
            <a:extLst>
              <a:ext uri="{28A0092B-C50C-407E-A947-70E740481C1C}">
                <a14:useLocalDpi xmlns:a14="http://schemas.microsoft.com/office/drawing/2010/main" val="0"/>
              </a:ext>
            </a:extLst>
          </a:blip>
          <a:srcRect t="10207" r="4" b="4"/>
          <a:stretch/>
        </p:blipFill>
        <p:spPr>
          <a:xfrm>
            <a:off x="641276" y="643467"/>
            <a:ext cx="4013020" cy="2702558"/>
          </a:xfrm>
          <a:prstGeom prst="rect">
            <a:avLst/>
          </a:prstGeom>
        </p:spPr>
      </p:pic>
      <p:pic>
        <p:nvPicPr>
          <p:cNvPr id="16" name="Picture 15" descr="A picture containing outdoor, sky, ground, building&#10;&#10;Description automatically generated">
            <a:extLst>
              <a:ext uri="{FF2B5EF4-FFF2-40B4-BE49-F238E27FC236}">
                <a16:creationId xmlns:a16="http://schemas.microsoft.com/office/drawing/2014/main" id="{ECE66481-62AF-27E5-0BCA-5E96520BD919}"/>
              </a:ext>
            </a:extLst>
          </p:cNvPr>
          <p:cNvPicPr>
            <a:picLocks noChangeAspect="1"/>
          </p:cNvPicPr>
          <p:nvPr/>
        </p:nvPicPr>
        <p:blipFill rotWithShape="1">
          <a:blip r:embed="rId4">
            <a:extLst>
              <a:ext uri="{28A0092B-C50C-407E-A947-70E740481C1C}">
                <a14:useLocalDpi xmlns:a14="http://schemas.microsoft.com/office/drawing/2010/main" val="0"/>
              </a:ext>
            </a:extLst>
          </a:blip>
          <a:srcRect t="6168" r="-1" b="3905"/>
          <a:stretch/>
        </p:blipFill>
        <p:spPr>
          <a:xfrm>
            <a:off x="4898032" y="1129554"/>
            <a:ext cx="6699119" cy="4518212"/>
          </a:xfrm>
          <a:prstGeom prst="rect">
            <a:avLst/>
          </a:prstGeom>
        </p:spPr>
      </p:pic>
      <p:pic>
        <p:nvPicPr>
          <p:cNvPr id="18" name="Picture 17">
            <a:extLst>
              <a:ext uri="{FF2B5EF4-FFF2-40B4-BE49-F238E27FC236}">
                <a16:creationId xmlns:a16="http://schemas.microsoft.com/office/drawing/2014/main" id="{655469CC-BDDC-A1FA-5800-91713E84AB28}"/>
              </a:ext>
            </a:extLst>
          </p:cNvPr>
          <p:cNvPicPr>
            <a:picLocks noChangeAspect="1"/>
          </p:cNvPicPr>
          <p:nvPr/>
        </p:nvPicPr>
        <p:blipFill rotWithShape="1">
          <a:blip r:embed="rId5">
            <a:extLst>
              <a:ext uri="{28A0092B-C50C-407E-A947-70E740481C1C}">
                <a14:useLocalDpi xmlns:a14="http://schemas.microsoft.com/office/drawing/2010/main" val="0"/>
              </a:ext>
            </a:extLst>
          </a:blip>
          <a:srcRect l="48432" t="15823" r="17043" b="15823"/>
          <a:stretch/>
        </p:blipFill>
        <p:spPr>
          <a:xfrm rot="5400000">
            <a:off x="1296507" y="2850594"/>
            <a:ext cx="2702558" cy="4013020"/>
          </a:xfrm>
          <a:prstGeom prst="rect">
            <a:avLst/>
          </a:prstGeom>
        </p:spPr>
      </p:pic>
    </p:spTree>
    <p:extLst>
      <p:ext uri="{BB962C8B-B14F-4D97-AF65-F5344CB8AC3E}">
        <p14:creationId xmlns:p14="http://schemas.microsoft.com/office/powerpoint/2010/main" val="1396968498"/>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LuminousVTI">
  <a:themeElements>
    <a:clrScheme name="AnalogousFromDarkSeedLeftStep">
      <a:dk1>
        <a:srgbClr val="000000"/>
      </a:dk1>
      <a:lt1>
        <a:srgbClr val="FFFFFF"/>
      </a:lt1>
      <a:dk2>
        <a:srgbClr val="30321C"/>
      </a:dk2>
      <a:lt2>
        <a:srgbClr val="F2F0F3"/>
      </a:lt2>
      <a:accent1>
        <a:srgbClr val="7BAE44"/>
      </a:accent1>
      <a:accent2>
        <a:srgbClr val="A0A737"/>
      </a:accent2>
      <a:accent3>
        <a:srgbClr val="C39A4D"/>
      </a:accent3>
      <a:accent4>
        <a:srgbClr val="B1573B"/>
      </a:accent4>
      <a:accent5>
        <a:srgbClr val="C34D62"/>
      </a:accent5>
      <a:accent6>
        <a:srgbClr val="B13B82"/>
      </a:accent6>
      <a:hlink>
        <a:srgbClr val="C65557"/>
      </a:hlink>
      <a:folHlink>
        <a:srgbClr val="7F7F7F"/>
      </a:folHlink>
    </a:clrScheme>
    <a:fontScheme name="Custom 51">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uminousVTI" id="{3EBF12FF-FD44-415B-AB75-5B4F7E5C3AC4}" vid="{521B7FAE-6A8D-4468-B79A-0706294A0D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3556</TotalTime>
  <Words>634</Words>
  <Application>Microsoft Office PowerPoint</Application>
  <PresentationFormat>Widescreen</PresentationFormat>
  <Paragraphs>88</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Avenir Next LT Pro</vt:lpstr>
      <vt:lpstr>Calibri</vt:lpstr>
      <vt:lpstr>Sabon Next LT</vt:lpstr>
      <vt:lpstr>Wingdings</vt:lpstr>
      <vt:lpstr>LuminousVTI</vt:lpstr>
      <vt:lpstr>Risk Reduction Through Preventative Maintenance</vt:lpstr>
      <vt:lpstr>Who is Marcus Neal?</vt:lpstr>
      <vt:lpstr>Risk Management vs Risk Mitigation vs Risk Reduction</vt:lpstr>
      <vt:lpstr>What is Preventative Maintenance?</vt:lpstr>
      <vt:lpstr>Why is Preventative Maintenance Important in any Operation? </vt:lpstr>
      <vt:lpstr>Practical and Real-World Solutions</vt:lpstr>
      <vt:lpstr>Agri-Business (Food and Feed) Industry</vt:lpstr>
      <vt:lpstr>Additional Preventative Maintenance Strategies</vt:lpstr>
      <vt:lpstr>PowerPoint Presentation</vt:lpstr>
      <vt:lpstr>Additional Preventative Maintenance Strategies</vt:lpstr>
      <vt:lpstr>Q &amp; A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marcus neal</dc:creator>
  <cp:lastModifiedBy>marcus neal</cp:lastModifiedBy>
  <cp:revision>26</cp:revision>
  <dcterms:created xsi:type="dcterms:W3CDTF">2023-01-16T18:23:20Z</dcterms:created>
  <dcterms:modified xsi:type="dcterms:W3CDTF">2023-01-19T21:55:42Z</dcterms:modified>
</cp:coreProperties>
</file>